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commentAuthors.xml" ContentType="application/vnd.openxmlformats-officedocument.presentationml.commentAuthors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2.xml" ContentType="application/vnd.openxmlformats-officedocument.drawingml.diagramLayout+xml"/>
  <Override PartName="/ppt/diagrams/data5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12" r:id="rId1"/>
    <p:sldMasterId id="2147483928" r:id="rId2"/>
  </p:sldMasterIdLst>
  <p:notesMasterIdLst>
    <p:notesMasterId r:id="rId19"/>
  </p:notesMasterIdLst>
  <p:handoutMasterIdLst>
    <p:handoutMasterId r:id="rId20"/>
  </p:handoutMasterIdLst>
  <p:sldIdLst>
    <p:sldId id="397" r:id="rId3"/>
    <p:sldId id="377" r:id="rId4"/>
    <p:sldId id="398" r:id="rId5"/>
    <p:sldId id="393" r:id="rId6"/>
    <p:sldId id="390" r:id="rId7"/>
    <p:sldId id="396" r:id="rId8"/>
    <p:sldId id="395" r:id="rId9"/>
    <p:sldId id="401" r:id="rId10"/>
    <p:sldId id="402" r:id="rId11"/>
    <p:sldId id="400" r:id="rId12"/>
    <p:sldId id="381" r:id="rId13"/>
    <p:sldId id="379" r:id="rId14"/>
    <p:sldId id="384" r:id="rId15"/>
    <p:sldId id="385" r:id="rId16"/>
    <p:sldId id="386" r:id="rId17"/>
    <p:sldId id="375" r:id="rId18"/>
  </p:sldIdLst>
  <p:sldSz cx="9144000" cy="6858000" type="screen4x3"/>
  <p:notesSz cx="6797675" cy="9928225"/>
  <p:custDataLst>
    <p:tags r:id="rId21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Терновая Валентина" initials="ТВВ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4D4E51"/>
    <a:srgbClr val="FEFDF0"/>
    <a:srgbClr val="FEFBF0"/>
    <a:srgbClr val="FCF4D8"/>
    <a:srgbClr val="FAEDBE"/>
    <a:srgbClr val="3B3C3F"/>
    <a:srgbClr val="F9F9F9"/>
    <a:srgbClr val="D4E2F4"/>
    <a:srgbClr val="CEDEF2"/>
    <a:srgbClr val="E7EFF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868" autoAdjust="0"/>
    <p:restoredTop sz="93471" autoAdjust="0"/>
  </p:normalViewPr>
  <p:slideViewPr>
    <p:cSldViewPr snapToGrid="0">
      <p:cViewPr>
        <p:scale>
          <a:sx n="68" d="100"/>
          <a:sy n="68" d="100"/>
        </p:scale>
        <p:origin x="-590" y="7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tags" Target="tags/tag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9CB2407-FA70-4872-A9D0-C4D439E68243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6A5353D-4A8C-4CF6-AF0C-802A39846835}">
      <dgm:prSet phldrT="[Текст]" custT="1"/>
      <dgm:spPr/>
      <dgm:t>
        <a:bodyPr/>
        <a:lstStyle/>
        <a:p>
          <a:r>
            <a:rPr lang="ru-RU" sz="1200" b="1" dirty="0" smtClean="0">
              <a:latin typeface="Arial" panose="020B0604020202020204" pitchFamily="34" charset="0"/>
              <a:cs typeface="Arial" panose="020B0604020202020204" pitchFamily="34" charset="0"/>
            </a:rPr>
            <a:t>Объекты транспортной инфраструктуры</a:t>
          </a:r>
          <a:endParaRPr lang="ru-RU" sz="12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212A3B7-C0BC-4244-8BFA-6ED14E94ED79}" type="parTrans" cxnId="{5CDF5067-2DB2-4789-9F9C-BFD51C072D4E}">
      <dgm:prSet/>
      <dgm:spPr/>
      <dgm:t>
        <a:bodyPr/>
        <a:lstStyle/>
        <a:p>
          <a:endParaRPr lang="ru-RU" sz="3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09A10BB-E349-4823-B112-B793FD19ADA7}" type="sibTrans" cxnId="{5CDF5067-2DB2-4789-9F9C-BFD51C072D4E}">
      <dgm:prSet custT="1"/>
      <dgm:spPr/>
      <dgm:t>
        <a:bodyPr/>
        <a:lstStyle/>
        <a:p>
          <a:endParaRPr lang="ru-RU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F1F4EA2-48D1-4EE2-B955-733224E89B4F}">
      <dgm:prSet phldrT="[Текст]" custT="1"/>
      <dgm:spPr/>
      <dgm:t>
        <a:bodyPr/>
        <a:lstStyle/>
        <a:p>
          <a:r>
            <a:rPr lang="ru-RU" sz="1200" dirty="0" smtClean="0">
              <a:latin typeface="Arial" panose="020B0604020202020204" pitchFamily="34" charset="0"/>
              <a:cs typeface="Arial" panose="020B0604020202020204" pitchFamily="34" charset="0"/>
            </a:rPr>
            <a:t>Ремонт и замена карликовых светофоров в рамках обновления железнодорожной инфраструктуры</a:t>
          </a:r>
          <a:endParaRPr lang="ru-RU" sz="1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3644514-254A-4803-9737-5FF60EB8BAE3}" type="parTrans" cxnId="{DEEFD872-2B60-4E45-BCFC-FBA353066594}">
      <dgm:prSet/>
      <dgm:spPr/>
      <dgm:t>
        <a:bodyPr/>
        <a:lstStyle/>
        <a:p>
          <a:endParaRPr lang="ru-RU" sz="3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A616672-726B-4DF7-BF8D-ECF74C63EE54}" type="sibTrans" cxnId="{DEEFD872-2B60-4E45-BCFC-FBA353066594}">
      <dgm:prSet/>
      <dgm:spPr/>
      <dgm:t>
        <a:bodyPr/>
        <a:lstStyle/>
        <a:p>
          <a:endParaRPr lang="ru-RU" sz="3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AF694DD-ECC3-4697-B2CA-F4BBFA870CDF}">
      <dgm:prSet phldrT="[Текст]" custT="1"/>
      <dgm:spPr/>
      <dgm:t>
        <a:bodyPr/>
        <a:lstStyle/>
        <a:p>
          <a:r>
            <a:rPr lang="ru-RU" sz="1200" b="1" dirty="0" smtClean="0">
              <a:latin typeface="Arial" panose="020B0604020202020204" pitchFamily="34" charset="0"/>
              <a:cs typeface="Arial" panose="020B0604020202020204" pitchFamily="34" charset="0"/>
            </a:rPr>
            <a:t>Судостроение</a:t>
          </a:r>
          <a:endParaRPr lang="ru-RU" sz="12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982DE2A-259B-4B61-AFDB-CC07C2D711B3}" type="parTrans" cxnId="{8EC378D1-AE03-4E45-86B8-C46157E05BFB}">
      <dgm:prSet/>
      <dgm:spPr/>
      <dgm:t>
        <a:bodyPr/>
        <a:lstStyle/>
        <a:p>
          <a:endParaRPr lang="ru-RU" sz="3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8C54214-47F3-42E9-8974-9382965722DF}" type="sibTrans" cxnId="{8EC378D1-AE03-4E45-86B8-C46157E05BFB}">
      <dgm:prSet custT="1"/>
      <dgm:spPr/>
      <dgm:t>
        <a:bodyPr/>
        <a:lstStyle/>
        <a:p>
          <a:endParaRPr lang="ru-RU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3F221C1-629F-42A2-AB2D-A3DADF84534D}">
      <dgm:prSet phldrT="[Текст]" custT="1"/>
      <dgm:spPr/>
      <dgm:t>
        <a:bodyPr/>
        <a:lstStyle/>
        <a:p>
          <a:r>
            <a:rPr lang="ru-RU" sz="1200" dirty="0" smtClean="0">
              <a:latin typeface="Arial" panose="020B0604020202020204" pitchFamily="34" charset="0"/>
              <a:cs typeface="Arial" panose="020B0604020202020204" pitchFamily="34" charset="0"/>
            </a:rPr>
            <a:t>Проектирование и строительство судов из композиционных материалов (корпус и элементы)</a:t>
          </a:r>
          <a:endParaRPr lang="ru-RU" sz="1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7443506-045B-4ECC-AE1F-39482E2BDC29}" type="parTrans" cxnId="{0D5394E9-4666-41D8-8E15-8951A6466196}">
      <dgm:prSet/>
      <dgm:spPr/>
      <dgm:t>
        <a:bodyPr/>
        <a:lstStyle/>
        <a:p>
          <a:endParaRPr lang="ru-RU" sz="3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EB0792C-EEDE-4F2F-B12F-D3CC5D87EFA5}" type="sibTrans" cxnId="{0D5394E9-4666-41D8-8E15-8951A6466196}">
      <dgm:prSet/>
      <dgm:spPr/>
      <dgm:t>
        <a:bodyPr/>
        <a:lstStyle/>
        <a:p>
          <a:endParaRPr lang="ru-RU" sz="3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222F36C-C091-4BD1-BA9F-DD5302AB94E0}">
      <dgm:prSet phldrT="[Текст]" custT="1"/>
      <dgm:spPr/>
      <dgm:t>
        <a:bodyPr/>
        <a:lstStyle/>
        <a:p>
          <a:r>
            <a:rPr lang="ru-RU" sz="1200" b="1" dirty="0" smtClean="0">
              <a:latin typeface="Arial" panose="020B0604020202020204" pitchFamily="34" charset="0"/>
              <a:cs typeface="Arial" panose="020B0604020202020204" pitchFamily="34" charset="0"/>
            </a:rPr>
            <a:t>Строительство</a:t>
          </a:r>
          <a:endParaRPr lang="ru-RU" sz="12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A8F48C3-006A-4EE6-9E04-C5D2B75BA221}" type="parTrans" cxnId="{D2D7B1CB-18EE-411D-BA2C-8A84C321FA36}">
      <dgm:prSet/>
      <dgm:spPr/>
      <dgm:t>
        <a:bodyPr/>
        <a:lstStyle/>
        <a:p>
          <a:endParaRPr lang="ru-RU" sz="3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1B122A3-67AE-4FF4-9BDF-28EC37E901BD}" type="sibTrans" cxnId="{D2D7B1CB-18EE-411D-BA2C-8A84C321FA36}">
      <dgm:prSet/>
      <dgm:spPr/>
      <dgm:t>
        <a:bodyPr/>
        <a:lstStyle/>
        <a:p>
          <a:endParaRPr lang="ru-RU" sz="3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943E38C-B720-416B-AAD0-32B5A7218F31}">
      <dgm:prSet phldrT="[Текст]" custT="1"/>
      <dgm:spPr/>
      <dgm:t>
        <a:bodyPr/>
        <a:lstStyle/>
        <a:p>
          <a:r>
            <a:rPr lang="ru-RU" sz="1200" dirty="0" smtClean="0">
              <a:latin typeface="Arial" panose="020B0604020202020204" pitchFamily="34" charset="0"/>
              <a:cs typeface="Arial" panose="020B0604020202020204" pitchFamily="34" charset="0"/>
            </a:rPr>
            <a:t>Строительство дорог, мостов и др. сооружений с использованием несущих бетонных конструкций, армированных композитными элементами</a:t>
          </a:r>
          <a:endParaRPr lang="ru-RU" sz="1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0F0A410-60EB-4D25-B188-32EF9D3A0978}" type="parTrans" cxnId="{A0B41E97-EF90-44E5-8B57-83656EF38AB8}">
      <dgm:prSet/>
      <dgm:spPr/>
      <dgm:t>
        <a:bodyPr/>
        <a:lstStyle/>
        <a:p>
          <a:endParaRPr lang="ru-RU" sz="3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676190E-EC9F-43AD-9667-2068ADD3D489}" type="sibTrans" cxnId="{A0B41E97-EF90-44E5-8B57-83656EF38AB8}">
      <dgm:prSet/>
      <dgm:spPr/>
      <dgm:t>
        <a:bodyPr/>
        <a:lstStyle/>
        <a:p>
          <a:endParaRPr lang="ru-RU" sz="3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A9FE8CD-ADF9-4DCF-8A7D-7976F3D57F36}">
      <dgm:prSet phldrT="[Текст]" custT="1"/>
      <dgm:spPr/>
      <dgm:t>
        <a:bodyPr/>
        <a:lstStyle/>
        <a:p>
          <a:r>
            <a:rPr lang="ru-RU" sz="1200" b="1" dirty="0" err="1" smtClean="0">
              <a:latin typeface="Arial" panose="020B0604020202020204" pitchFamily="34" charset="0"/>
              <a:cs typeface="Arial" panose="020B0604020202020204" pitchFamily="34" charset="0"/>
            </a:rPr>
            <a:t>Радиоприборо</a:t>
          </a:r>
          <a:r>
            <a:rPr lang="ru-RU" sz="1200" b="1" dirty="0" smtClean="0">
              <a:latin typeface="Arial" panose="020B0604020202020204" pitchFamily="34" charset="0"/>
              <a:cs typeface="Arial" panose="020B0604020202020204" pitchFamily="34" charset="0"/>
            </a:rPr>
            <a:t>-строение</a:t>
          </a:r>
          <a:endParaRPr lang="ru-RU" sz="1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B0E8E11-67FD-4E00-9CBA-B1893652904D}" type="parTrans" cxnId="{0207D261-8754-4BE6-81D3-72D84EC452C3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2402B31-8DE5-46E5-AFD4-27A6CB0F6A2E}" type="sibTrans" cxnId="{0207D261-8754-4BE6-81D3-72D84EC452C3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68CC630-0375-4702-AB51-6729D8311893}">
      <dgm:prSet phldrT="[Текст]" custT="1"/>
      <dgm:spPr/>
      <dgm:t>
        <a:bodyPr/>
        <a:lstStyle/>
        <a:p>
          <a:r>
            <a:rPr lang="ru-RU" sz="1200" dirty="0" err="1" smtClean="0">
              <a:latin typeface="Arial" panose="020B0604020202020204" pitchFamily="34" charset="0"/>
              <a:cs typeface="Arial" panose="020B0604020202020204" pitchFamily="34" charset="0"/>
            </a:rPr>
            <a:t>Использова-ние</a:t>
          </a:r>
          <a:r>
            <a:rPr lang="ru-RU" sz="1200" dirty="0" smtClean="0">
              <a:latin typeface="Arial" panose="020B0604020202020204" pitchFamily="34" charset="0"/>
              <a:cs typeface="Arial" panose="020B0604020202020204" pitchFamily="34" charset="0"/>
            </a:rPr>
            <a:t> радиопрозрачных покрытий и РЛС</a:t>
          </a:r>
          <a:endParaRPr lang="ru-RU" sz="1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4551B93-E84D-457D-9735-4B16D31FA071}" type="parTrans" cxnId="{DD2CBFF1-0520-4280-BE94-ACC5EDF3888F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F513EA8-8E5A-4867-BC99-17A47568CBDB}" type="sibTrans" cxnId="{DD2CBFF1-0520-4280-BE94-ACC5EDF3888F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1CF13D2-1564-47BC-98CE-86FF9E644AB8}">
      <dgm:prSet custT="1"/>
      <dgm:spPr/>
      <dgm:t>
        <a:bodyPr/>
        <a:lstStyle/>
        <a:p>
          <a:r>
            <a:rPr lang="ru-RU" sz="1200" dirty="0" smtClean="0">
              <a:latin typeface="Arial" panose="020B0604020202020204" pitchFamily="34" charset="0"/>
              <a:cs typeface="Arial" panose="020B0604020202020204" pitchFamily="34" charset="0"/>
            </a:rPr>
            <a:t> Использование композитных покрытий</a:t>
          </a:r>
        </a:p>
      </dgm:t>
    </dgm:pt>
    <dgm:pt modelId="{2C455C0A-26A4-4829-B581-72B8C0CBE4C8}" type="parTrans" cxnId="{ECCFAE67-A218-4B3A-B1A8-472A78966298}">
      <dgm:prSet/>
      <dgm:spPr/>
      <dgm:t>
        <a:bodyPr/>
        <a:lstStyle/>
        <a:p>
          <a:endParaRPr lang="ru-RU"/>
        </a:p>
      </dgm:t>
    </dgm:pt>
    <dgm:pt modelId="{67434BAE-D9FB-4190-AFCF-1BF8CE72B3A5}" type="sibTrans" cxnId="{ECCFAE67-A218-4B3A-B1A8-472A78966298}">
      <dgm:prSet/>
      <dgm:spPr/>
      <dgm:t>
        <a:bodyPr/>
        <a:lstStyle/>
        <a:p>
          <a:endParaRPr lang="ru-RU"/>
        </a:p>
      </dgm:t>
    </dgm:pt>
    <dgm:pt modelId="{1FBA4B22-E53F-4F9B-86E6-9551BB54FB3E}" type="pres">
      <dgm:prSet presAssocID="{39CB2407-FA70-4872-A9D0-C4D439E68243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6ED5FFB-4CB7-4B72-AA4B-13567EDC3C8F}" type="pres">
      <dgm:prSet presAssocID="{B6A5353D-4A8C-4CF6-AF0C-802A39846835}" presName="composite" presStyleCnt="0"/>
      <dgm:spPr/>
    </dgm:pt>
    <dgm:pt modelId="{B7C544C2-15B6-4798-9E94-C50061E4AB4A}" type="pres">
      <dgm:prSet presAssocID="{B6A5353D-4A8C-4CF6-AF0C-802A39846835}" presName="par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729A8E-1FAE-4455-80EB-5CC001DE9140}" type="pres">
      <dgm:prSet presAssocID="{B6A5353D-4A8C-4CF6-AF0C-802A39846835}" presName="parSh" presStyleLbl="node1" presStyleIdx="0" presStyleCnt="4" custScaleX="165854" custScaleY="254187" custLinFactY="-43971" custLinFactNeighborX="13919" custLinFactNeighborY="-100000"/>
      <dgm:spPr/>
      <dgm:t>
        <a:bodyPr/>
        <a:lstStyle/>
        <a:p>
          <a:endParaRPr lang="ru-RU"/>
        </a:p>
      </dgm:t>
    </dgm:pt>
    <dgm:pt modelId="{F0B58A76-C84E-4485-96EC-A35C492D810B}" type="pres">
      <dgm:prSet presAssocID="{B6A5353D-4A8C-4CF6-AF0C-802A39846835}" presName="desTx" presStyleLbl="fgAcc1" presStyleIdx="0" presStyleCnt="4" custScaleX="188533" custScaleY="78847" custLinFactNeighborX="8816" custLinFactNeighborY="-119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3A48C1-BD92-4124-9D4D-DB53DBAE9363}" type="pres">
      <dgm:prSet presAssocID="{009A10BB-E349-4823-B112-B793FD19ADA7}" presName="sibTrans" presStyleLbl="sibTrans2D1" presStyleIdx="0" presStyleCnt="3"/>
      <dgm:spPr/>
      <dgm:t>
        <a:bodyPr/>
        <a:lstStyle/>
        <a:p>
          <a:endParaRPr lang="ru-RU"/>
        </a:p>
      </dgm:t>
    </dgm:pt>
    <dgm:pt modelId="{4920299A-C0D9-46B7-BC22-B6527E1FE26D}" type="pres">
      <dgm:prSet presAssocID="{009A10BB-E349-4823-B112-B793FD19ADA7}" presName="connTx" presStyleLbl="sibTrans2D1" presStyleIdx="0" presStyleCnt="3"/>
      <dgm:spPr/>
      <dgm:t>
        <a:bodyPr/>
        <a:lstStyle/>
        <a:p>
          <a:endParaRPr lang="ru-RU"/>
        </a:p>
      </dgm:t>
    </dgm:pt>
    <dgm:pt modelId="{7E479829-8556-479E-AB28-E5FE96B497A8}" type="pres">
      <dgm:prSet presAssocID="{7AF694DD-ECC3-4697-B2CA-F4BBFA870CDF}" presName="composite" presStyleCnt="0"/>
      <dgm:spPr/>
    </dgm:pt>
    <dgm:pt modelId="{18D4A7D1-F286-41B3-8517-5A288D166C47}" type="pres">
      <dgm:prSet presAssocID="{7AF694DD-ECC3-4697-B2CA-F4BBFA870CDF}" presName="par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9711C8-C0A6-4197-8443-C873D01C6CE7}" type="pres">
      <dgm:prSet presAssocID="{7AF694DD-ECC3-4697-B2CA-F4BBFA870CDF}" presName="parSh" presStyleLbl="node1" presStyleIdx="1" presStyleCnt="4" custScaleX="161361" custScaleY="254187" custLinFactY="-116514" custLinFactNeighborX="4919" custLinFactNeighborY="-200000"/>
      <dgm:spPr/>
      <dgm:t>
        <a:bodyPr/>
        <a:lstStyle/>
        <a:p>
          <a:endParaRPr lang="ru-RU"/>
        </a:p>
      </dgm:t>
    </dgm:pt>
    <dgm:pt modelId="{1C03038F-7296-439B-941A-79BF457B0EAD}" type="pres">
      <dgm:prSet presAssocID="{7AF694DD-ECC3-4697-B2CA-F4BBFA870CDF}" presName="desTx" presStyleLbl="fgAcc1" presStyleIdx="1" presStyleCnt="4" custScaleX="168263" custScaleY="79491" custLinFactNeighborX="5730" custLinFactNeighborY="-108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512B71-74DA-4C88-92A9-866B01ED8609}" type="pres">
      <dgm:prSet presAssocID="{88C54214-47F3-42E9-8974-9382965722DF}" presName="sibTrans" presStyleLbl="sibTrans2D1" presStyleIdx="1" presStyleCnt="3"/>
      <dgm:spPr/>
      <dgm:t>
        <a:bodyPr/>
        <a:lstStyle/>
        <a:p>
          <a:endParaRPr lang="ru-RU"/>
        </a:p>
      </dgm:t>
    </dgm:pt>
    <dgm:pt modelId="{90ED3AC8-C309-4FBF-9048-E87A2D2EC689}" type="pres">
      <dgm:prSet presAssocID="{88C54214-47F3-42E9-8974-9382965722DF}" presName="connTx" presStyleLbl="sibTrans2D1" presStyleIdx="1" presStyleCnt="3"/>
      <dgm:spPr/>
      <dgm:t>
        <a:bodyPr/>
        <a:lstStyle/>
        <a:p>
          <a:endParaRPr lang="ru-RU"/>
        </a:p>
      </dgm:t>
    </dgm:pt>
    <dgm:pt modelId="{1C8793C5-4D39-4013-8571-A6E8A0067D1A}" type="pres">
      <dgm:prSet presAssocID="{4222F36C-C091-4BD1-BA9F-DD5302AB94E0}" presName="composite" presStyleCnt="0"/>
      <dgm:spPr/>
    </dgm:pt>
    <dgm:pt modelId="{BC5C929E-D5D8-413F-8DD8-4B7354EA0D8B}" type="pres">
      <dgm:prSet presAssocID="{4222F36C-C091-4BD1-BA9F-DD5302AB94E0}" presName="par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CAF31F-A426-42C0-A2F3-66C073BF97D8}" type="pres">
      <dgm:prSet presAssocID="{4222F36C-C091-4BD1-BA9F-DD5302AB94E0}" presName="parSh" presStyleLbl="node1" presStyleIdx="2" presStyleCnt="4" custScaleX="164209" custScaleY="254187" custLinFactY="-116514" custLinFactNeighborX="4919" custLinFactNeighborY="-200000"/>
      <dgm:spPr/>
      <dgm:t>
        <a:bodyPr/>
        <a:lstStyle/>
        <a:p>
          <a:endParaRPr lang="ru-RU"/>
        </a:p>
      </dgm:t>
    </dgm:pt>
    <dgm:pt modelId="{AEA7957B-2916-4FD4-A1A4-669B634E9F04}" type="pres">
      <dgm:prSet presAssocID="{4222F36C-C091-4BD1-BA9F-DD5302AB94E0}" presName="desTx" presStyleLbl="fgAcc1" presStyleIdx="2" presStyleCnt="4" custScaleX="185490" custScaleY="79069" custLinFactNeighborX="4573" custLinFactNeighborY="-124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9D897E-F02F-437C-AB6C-0D4D1798F4DF}" type="pres">
      <dgm:prSet presAssocID="{E1B122A3-67AE-4FF4-9BDF-28EC37E901BD}" presName="sibTrans" presStyleLbl="sibTrans2D1" presStyleIdx="2" presStyleCnt="3"/>
      <dgm:spPr/>
      <dgm:t>
        <a:bodyPr/>
        <a:lstStyle/>
        <a:p>
          <a:endParaRPr lang="ru-RU"/>
        </a:p>
      </dgm:t>
    </dgm:pt>
    <dgm:pt modelId="{33D9328E-77B1-4675-8581-74FE83DF83AE}" type="pres">
      <dgm:prSet presAssocID="{E1B122A3-67AE-4FF4-9BDF-28EC37E901BD}" presName="connTx" presStyleLbl="sibTrans2D1" presStyleIdx="2" presStyleCnt="3"/>
      <dgm:spPr/>
      <dgm:t>
        <a:bodyPr/>
        <a:lstStyle/>
        <a:p>
          <a:endParaRPr lang="ru-RU"/>
        </a:p>
      </dgm:t>
    </dgm:pt>
    <dgm:pt modelId="{314BA32D-BF35-467A-8B07-A753630BA56C}" type="pres">
      <dgm:prSet presAssocID="{BA9FE8CD-ADF9-4DCF-8A7D-7976F3D57F36}" presName="composite" presStyleCnt="0"/>
      <dgm:spPr/>
    </dgm:pt>
    <dgm:pt modelId="{26210FEB-F07C-435F-AEFD-30CE1AF29C2C}" type="pres">
      <dgm:prSet presAssocID="{BA9FE8CD-ADF9-4DCF-8A7D-7976F3D57F36}" presName="par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03D16D-E74C-451B-A04C-BB3C52A65279}" type="pres">
      <dgm:prSet presAssocID="{BA9FE8CD-ADF9-4DCF-8A7D-7976F3D57F36}" presName="parSh" presStyleLbl="node1" presStyleIdx="3" presStyleCnt="4" custScaleX="163510" custScaleY="254187" custLinFactY="-100000" custLinFactNeighborX="3144" custLinFactNeighborY="-180387"/>
      <dgm:spPr/>
      <dgm:t>
        <a:bodyPr/>
        <a:lstStyle/>
        <a:p>
          <a:endParaRPr lang="ru-RU"/>
        </a:p>
      </dgm:t>
    </dgm:pt>
    <dgm:pt modelId="{464C1375-27BA-4544-9B5E-93194E04E487}" type="pres">
      <dgm:prSet presAssocID="{BA9FE8CD-ADF9-4DCF-8A7D-7976F3D57F36}" presName="desTx" presStyleLbl="fgAcc1" presStyleIdx="3" presStyleCnt="4" custScaleX="152717" custScaleY="78057" custLinFactNeighborX="-8046" custLinFactNeighborY="-122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05DC707-2089-4F7D-8CF6-A20E5F382E69}" type="presOf" srcId="{B6A5353D-4A8C-4CF6-AF0C-802A39846835}" destId="{B7C544C2-15B6-4798-9E94-C50061E4AB4A}" srcOrd="0" destOrd="0" presId="urn:microsoft.com/office/officeart/2005/8/layout/process3"/>
    <dgm:cxn modelId="{C58A83FA-C425-4B0E-AC3D-F68484325A37}" type="presOf" srcId="{7AF694DD-ECC3-4697-B2CA-F4BBFA870CDF}" destId="{AF9711C8-C0A6-4197-8443-C873D01C6CE7}" srcOrd="1" destOrd="0" presId="urn:microsoft.com/office/officeart/2005/8/layout/process3"/>
    <dgm:cxn modelId="{ECCFAE67-A218-4B3A-B1A8-472A78966298}" srcId="{7AF694DD-ECC3-4697-B2CA-F4BBFA870CDF}" destId="{31CF13D2-1564-47BC-98CE-86FF9E644AB8}" srcOrd="1" destOrd="0" parTransId="{2C455C0A-26A4-4829-B581-72B8C0CBE4C8}" sibTransId="{67434BAE-D9FB-4190-AFCF-1BF8CE72B3A5}"/>
    <dgm:cxn modelId="{DEEFD872-2B60-4E45-BCFC-FBA353066594}" srcId="{B6A5353D-4A8C-4CF6-AF0C-802A39846835}" destId="{BF1F4EA2-48D1-4EE2-B955-733224E89B4F}" srcOrd="0" destOrd="0" parTransId="{53644514-254A-4803-9737-5FF60EB8BAE3}" sibTransId="{BA616672-726B-4DF7-BF8D-ECF74C63EE54}"/>
    <dgm:cxn modelId="{EFCE6B5C-AEB5-4C44-B53A-89A46550889F}" type="presOf" srcId="{39CB2407-FA70-4872-A9D0-C4D439E68243}" destId="{1FBA4B22-E53F-4F9B-86E6-9551BB54FB3E}" srcOrd="0" destOrd="0" presId="urn:microsoft.com/office/officeart/2005/8/layout/process3"/>
    <dgm:cxn modelId="{DD2CBFF1-0520-4280-BE94-ACC5EDF3888F}" srcId="{BA9FE8CD-ADF9-4DCF-8A7D-7976F3D57F36}" destId="{D68CC630-0375-4702-AB51-6729D8311893}" srcOrd="0" destOrd="0" parTransId="{34551B93-E84D-457D-9735-4B16D31FA071}" sibTransId="{DF513EA8-8E5A-4867-BC99-17A47568CBDB}"/>
    <dgm:cxn modelId="{9E03AFE4-5CCE-45A7-A7B0-5D8C21DE65F9}" type="presOf" srcId="{31CF13D2-1564-47BC-98CE-86FF9E644AB8}" destId="{1C03038F-7296-439B-941A-79BF457B0EAD}" srcOrd="0" destOrd="1" presId="urn:microsoft.com/office/officeart/2005/8/layout/process3"/>
    <dgm:cxn modelId="{39CC2BA6-636B-456A-A180-AA671436BB1E}" type="presOf" srcId="{D68CC630-0375-4702-AB51-6729D8311893}" destId="{464C1375-27BA-4544-9B5E-93194E04E487}" srcOrd="0" destOrd="0" presId="urn:microsoft.com/office/officeart/2005/8/layout/process3"/>
    <dgm:cxn modelId="{7489535A-075C-47FF-8A7D-B2012CBE0E86}" type="presOf" srcId="{B943E38C-B720-416B-AAD0-32B5A7218F31}" destId="{AEA7957B-2916-4FD4-A1A4-669B634E9F04}" srcOrd="0" destOrd="0" presId="urn:microsoft.com/office/officeart/2005/8/layout/process3"/>
    <dgm:cxn modelId="{5CDF5067-2DB2-4789-9F9C-BFD51C072D4E}" srcId="{39CB2407-FA70-4872-A9D0-C4D439E68243}" destId="{B6A5353D-4A8C-4CF6-AF0C-802A39846835}" srcOrd="0" destOrd="0" parTransId="{8212A3B7-C0BC-4244-8BFA-6ED14E94ED79}" sibTransId="{009A10BB-E349-4823-B112-B793FD19ADA7}"/>
    <dgm:cxn modelId="{70FC0A05-031F-43F6-B8B8-4B5C16BE1F8C}" type="presOf" srcId="{B6A5353D-4A8C-4CF6-AF0C-802A39846835}" destId="{B3729A8E-1FAE-4455-80EB-5CC001DE9140}" srcOrd="1" destOrd="0" presId="urn:microsoft.com/office/officeart/2005/8/layout/process3"/>
    <dgm:cxn modelId="{667A4E8C-29E5-4E4E-B443-5B7A29D3BEF7}" type="presOf" srcId="{E1B122A3-67AE-4FF4-9BDF-28EC37E901BD}" destId="{C39D897E-F02F-437C-AB6C-0D4D1798F4DF}" srcOrd="0" destOrd="0" presId="urn:microsoft.com/office/officeart/2005/8/layout/process3"/>
    <dgm:cxn modelId="{15D4616C-21DC-4B4D-9FE1-DF61686D31AA}" type="presOf" srcId="{BF1F4EA2-48D1-4EE2-B955-733224E89B4F}" destId="{F0B58A76-C84E-4485-96EC-A35C492D810B}" srcOrd="0" destOrd="0" presId="urn:microsoft.com/office/officeart/2005/8/layout/process3"/>
    <dgm:cxn modelId="{0207D261-8754-4BE6-81D3-72D84EC452C3}" srcId="{39CB2407-FA70-4872-A9D0-C4D439E68243}" destId="{BA9FE8CD-ADF9-4DCF-8A7D-7976F3D57F36}" srcOrd="3" destOrd="0" parTransId="{6B0E8E11-67FD-4E00-9CBA-B1893652904D}" sibTransId="{C2402B31-8DE5-46E5-AFD4-27A6CB0F6A2E}"/>
    <dgm:cxn modelId="{8EC378D1-AE03-4E45-86B8-C46157E05BFB}" srcId="{39CB2407-FA70-4872-A9D0-C4D439E68243}" destId="{7AF694DD-ECC3-4697-B2CA-F4BBFA870CDF}" srcOrd="1" destOrd="0" parTransId="{3982DE2A-259B-4B61-AFDB-CC07C2D711B3}" sibTransId="{88C54214-47F3-42E9-8974-9382965722DF}"/>
    <dgm:cxn modelId="{4A73A4C7-E845-446C-9585-19836A1EAD8F}" type="presOf" srcId="{4222F36C-C091-4BD1-BA9F-DD5302AB94E0}" destId="{BC5C929E-D5D8-413F-8DD8-4B7354EA0D8B}" srcOrd="0" destOrd="0" presId="urn:microsoft.com/office/officeart/2005/8/layout/process3"/>
    <dgm:cxn modelId="{DC927A31-A2DF-4103-B39D-B4F0D488E331}" type="presOf" srcId="{4222F36C-C091-4BD1-BA9F-DD5302AB94E0}" destId="{B8CAF31F-A426-42C0-A2F3-66C073BF97D8}" srcOrd="1" destOrd="0" presId="urn:microsoft.com/office/officeart/2005/8/layout/process3"/>
    <dgm:cxn modelId="{611E7060-D318-4BD3-86D8-B262173F7516}" type="presOf" srcId="{7AF694DD-ECC3-4697-B2CA-F4BBFA870CDF}" destId="{18D4A7D1-F286-41B3-8517-5A288D166C47}" srcOrd="0" destOrd="0" presId="urn:microsoft.com/office/officeart/2005/8/layout/process3"/>
    <dgm:cxn modelId="{0D5394E9-4666-41D8-8E15-8951A6466196}" srcId="{7AF694DD-ECC3-4697-B2CA-F4BBFA870CDF}" destId="{B3F221C1-629F-42A2-AB2D-A3DADF84534D}" srcOrd="0" destOrd="0" parTransId="{97443506-045B-4ECC-AE1F-39482E2BDC29}" sibTransId="{6EB0792C-EEDE-4F2F-B12F-D3CC5D87EFA5}"/>
    <dgm:cxn modelId="{D4C2E484-5DEB-4884-B67F-BE264C2487AE}" type="presOf" srcId="{BA9FE8CD-ADF9-4DCF-8A7D-7976F3D57F36}" destId="{26210FEB-F07C-435F-AEFD-30CE1AF29C2C}" srcOrd="0" destOrd="0" presId="urn:microsoft.com/office/officeart/2005/8/layout/process3"/>
    <dgm:cxn modelId="{4282955F-0EF2-4A07-8B35-1A8A84E5D023}" type="presOf" srcId="{E1B122A3-67AE-4FF4-9BDF-28EC37E901BD}" destId="{33D9328E-77B1-4675-8581-74FE83DF83AE}" srcOrd="1" destOrd="0" presId="urn:microsoft.com/office/officeart/2005/8/layout/process3"/>
    <dgm:cxn modelId="{D2D7B1CB-18EE-411D-BA2C-8A84C321FA36}" srcId="{39CB2407-FA70-4872-A9D0-C4D439E68243}" destId="{4222F36C-C091-4BD1-BA9F-DD5302AB94E0}" srcOrd="2" destOrd="0" parTransId="{2A8F48C3-006A-4EE6-9E04-C5D2B75BA221}" sibTransId="{E1B122A3-67AE-4FF4-9BDF-28EC37E901BD}"/>
    <dgm:cxn modelId="{E57B96F0-1309-4E30-BC9C-EDC2CA334AEA}" type="presOf" srcId="{009A10BB-E349-4823-B112-B793FD19ADA7}" destId="{4920299A-C0D9-46B7-BC22-B6527E1FE26D}" srcOrd="1" destOrd="0" presId="urn:microsoft.com/office/officeart/2005/8/layout/process3"/>
    <dgm:cxn modelId="{CCA28CB6-C7A0-4725-BBCC-1640CA65DE81}" type="presOf" srcId="{BA9FE8CD-ADF9-4DCF-8A7D-7976F3D57F36}" destId="{1F03D16D-E74C-451B-A04C-BB3C52A65279}" srcOrd="1" destOrd="0" presId="urn:microsoft.com/office/officeart/2005/8/layout/process3"/>
    <dgm:cxn modelId="{CA94A018-0574-45CA-A398-2D18FBFDFA73}" type="presOf" srcId="{009A10BB-E349-4823-B112-B793FD19ADA7}" destId="{C83A48C1-BD92-4124-9D4D-DB53DBAE9363}" srcOrd="0" destOrd="0" presId="urn:microsoft.com/office/officeart/2005/8/layout/process3"/>
    <dgm:cxn modelId="{F1B28FD7-C350-4179-BEA3-E734A44397BF}" type="presOf" srcId="{B3F221C1-629F-42A2-AB2D-A3DADF84534D}" destId="{1C03038F-7296-439B-941A-79BF457B0EAD}" srcOrd="0" destOrd="0" presId="urn:microsoft.com/office/officeart/2005/8/layout/process3"/>
    <dgm:cxn modelId="{98ADA871-0A0C-4A32-B757-08080CE4A979}" type="presOf" srcId="{88C54214-47F3-42E9-8974-9382965722DF}" destId="{C6512B71-74DA-4C88-92A9-866B01ED8609}" srcOrd="0" destOrd="0" presId="urn:microsoft.com/office/officeart/2005/8/layout/process3"/>
    <dgm:cxn modelId="{4935CBCE-F058-4CC0-8B51-D315A8CF5FDD}" type="presOf" srcId="{88C54214-47F3-42E9-8974-9382965722DF}" destId="{90ED3AC8-C309-4FBF-9048-E87A2D2EC689}" srcOrd="1" destOrd="0" presId="urn:microsoft.com/office/officeart/2005/8/layout/process3"/>
    <dgm:cxn modelId="{A0B41E97-EF90-44E5-8B57-83656EF38AB8}" srcId="{4222F36C-C091-4BD1-BA9F-DD5302AB94E0}" destId="{B943E38C-B720-416B-AAD0-32B5A7218F31}" srcOrd="0" destOrd="0" parTransId="{90F0A410-60EB-4D25-B188-32EF9D3A0978}" sibTransId="{8676190E-EC9F-43AD-9667-2068ADD3D489}"/>
    <dgm:cxn modelId="{09146A1A-D57F-45FF-B745-07EB0F2DF008}" type="presParOf" srcId="{1FBA4B22-E53F-4F9B-86E6-9551BB54FB3E}" destId="{76ED5FFB-4CB7-4B72-AA4B-13567EDC3C8F}" srcOrd="0" destOrd="0" presId="urn:microsoft.com/office/officeart/2005/8/layout/process3"/>
    <dgm:cxn modelId="{DA0A2F78-9A49-4A5E-9CAA-511013DEBB82}" type="presParOf" srcId="{76ED5FFB-4CB7-4B72-AA4B-13567EDC3C8F}" destId="{B7C544C2-15B6-4798-9E94-C50061E4AB4A}" srcOrd="0" destOrd="0" presId="urn:microsoft.com/office/officeart/2005/8/layout/process3"/>
    <dgm:cxn modelId="{594E087E-312A-4C00-B7A4-F53EC0BB7C80}" type="presParOf" srcId="{76ED5FFB-4CB7-4B72-AA4B-13567EDC3C8F}" destId="{B3729A8E-1FAE-4455-80EB-5CC001DE9140}" srcOrd="1" destOrd="0" presId="urn:microsoft.com/office/officeart/2005/8/layout/process3"/>
    <dgm:cxn modelId="{9FBD2598-196D-4CD8-A075-1D962A6A416B}" type="presParOf" srcId="{76ED5FFB-4CB7-4B72-AA4B-13567EDC3C8F}" destId="{F0B58A76-C84E-4485-96EC-A35C492D810B}" srcOrd="2" destOrd="0" presId="urn:microsoft.com/office/officeart/2005/8/layout/process3"/>
    <dgm:cxn modelId="{1ED362D1-6750-487B-9FA7-A3D74DE38927}" type="presParOf" srcId="{1FBA4B22-E53F-4F9B-86E6-9551BB54FB3E}" destId="{C83A48C1-BD92-4124-9D4D-DB53DBAE9363}" srcOrd="1" destOrd="0" presId="urn:microsoft.com/office/officeart/2005/8/layout/process3"/>
    <dgm:cxn modelId="{A9A48BE5-BF61-4634-BFC8-D39297C72A77}" type="presParOf" srcId="{C83A48C1-BD92-4124-9D4D-DB53DBAE9363}" destId="{4920299A-C0D9-46B7-BC22-B6527E1FE26D}" srcOrd="0" destOrd="0" presId="urn:microsoft.com/office/officeart/2005/8/layout/process3"/>
    <dgm:cxn modelId="{F9459667-45FC-41EE-AD80-DAA745682735}" type="presParOf" srcId="{1FBA4B22-E53F-4F9B-86E6-9551BB54FB3E}" destId="{7E479829-8556-479E-AB28-E5FE96B497A8}" srcOrd="2" destOrd="0" presId="urn:microsoft.com/office/officeart/2005/8/layout/process3"/>
    <dgm:cxn modelId="{377EB31D-AD0D-43FD-8473-9EBF9C0EEAC1}" type="presParOf" srcId="{7E479829-8556-479E-AB28-E5FE96B497A8}" destId="{18D4A7D1-F286-41B3-8517-5A288D166C47}" srcOrd="0" destOrd="0" presId="urn:microsoft.com/office/officeart/2005/8/layout/process3"/>
    <dgm:cxn modelId="{307A8D3E-60B3-4A12-84C9-BE023D03123E}" type="presParOf" srcId="{7E479829-8556-479E-AB28-E5FE96B497A8}" destId="{AF9711C8-C0A6-4197-8443-C873D01C6CE7}" srcOrd="1" destOrd="0" presId="urn:microsoft.com/office/officeart/2005/8/layout/process3"/>
    <dgm:cxn modelId="{8894AFC2-6F37-4B0C-AE39-D4FD4CC0FA8D}" type="presParOf" srcId="{7E479829-8556-479E-AB28-E5FE96B497A8}" destId="{1C03038F-7296-439B-941A-79BF457B0EAD}" srcOrd="2" destOrd="0" presId="urn:microsoft.com/office/officeart/2005/8/layout/process3"/>
    <dgm:cxn modelId="{494E08D6-4BF9-41B1-90D7-2D69AA151596}" type="presParOf" srcId="{1FBA4B22-E53F-4F9B-86E6-9551BB54FB3E}" destId="{C6512B71-74DA-4C88-92A9-866B01ED8609}" srcOrd="3" destOrd="0" presId="urn:microsoft.com/office/officeart/2005/8/layout/process3"/>
    <dgm:cxn modelId="{E32E9DF8-A42F-4BD1-8F4C-E6F4D7D5B261}" type="presParOf" srcId="{C6512B71-74DA-4C88-92A9-866B01ED8609}" destId="{90ED3AC8-C309-4FBF-9048-E87A2D2EC689}" srcOrd="0" destOrd="0" presId="urn:microsoft.com/office/officeart/2005/8/layout/process3"/>
    <dgm:cxn modelId="{B0109AA5-F2D2-4774-8361-A01D5A8A9F3E}" type="presParOf" srcId="{1FBA4B22-E53F-4F9B-86E6-9551BB54FB3E}" destId="{1C8793C5-4D39-4013-8571-A6E8A0067D1A}" srcOrd="4" destOrd="0" presId="urn:microsoft.com/office/officeart/2005/8/layout/process3"/>
    <dgm:cxn modelId="{D3021DDE-87A2-4DB4-8793-4F6151ACDD31}" type="presParOf" srcId="{1C8793C5-4D39-4013-8571-A6E8A0067D1A}" destId="{BC5C929E-D5D8-413F-8DD8-4B7354EA0D8B}" srcOrd="0" destOrd="0" presId="urn:microsoft.com/office/officeart/2005/8/layout/process3"/>
    <dgm:cxn modelId="{F38A0B66-FB1E-4556-8752-D75D70649063}" type="presParOf" srcId="{1C8793C5-4D39-4013-8571-A6E8A0067D1A}" destId="{B8CAF31F-A426-42C0-A2F3-66C073BF97D8}" srcOrd="1" destOrd="0" presId="urn:microsoft.com/office/officeart/2005/8/layout/process3"/>
    <dgm:cxn modelId="{F7544BE4-0F7C-4496-B768-AE462F730571}" type="presParOf" srcId="{1C8793C5-4D39-4013-8571-A6E8A0067D1A}" destId="{AEA7957B-2916-4FD4-A1A4-669B634E9F04}" srcOrd="2" destOrd="0" presId="urn:microsoft.com/office/officeart/2005/8/layout/process3"/>
    <dgm:cxn modelId="{CF0D2768-9CA5-44A2-B794-A304C6D0E980}" type="presParOf" srcId="{1FBA4B22-E53F-4F9B-86E6-9551BB54FB3E}" destId="{C39D897E-F02F-437C-AB6C-0D4D1798F4DF}" srcOrd="5" destOrd="0" presId="urn:microsoft.com/office/officeart/2005/8/layout/process3"/>
    <dgm:cxn modelId="{9C747588-B477-4A8E-8B4A-3DB7A748919E}" type="presParOf" srcId="{C39D897E-F02F-437C-AB6C-0D4D1798F4DF}" destId="{33D9328E-77B1-4675-8581-74FE83DF83AE}" srcOrd="0" destOrd="0" presId="urn:microsoft.com/office/officeart/2005/8/layout/process3"/>
    <dgm:cxn modelId="{71125AC6-C6F3-479D-9CDC-65E9F601FCC5}" type="presParOf" srcId="{1FBA4B22-E53F-4F9B-86E6-9551BB54FB3E}" destId="{314BA32D-BF35-467A-8B07-A753630BA56C}" srcOrd="6" destOrd="0" presId="urn:microsoft.com/office/officeart/2005/8/layout/process3"/>
    <dgm:cxn modelId="{65AB6C98-CFF6-44C9-B019-7EEB229BA9BC}" type="presParOf" srcId="{314BA32D-BF35-467A-8B07-A753630BA56C}" destId="{26210FEB-F07C-435F-AEFD-30CE1AF29C2C}" srcOrd="0" destOrd="0" presId="urn:microsoft.com/office/officeart/2005/8/layout/process3"/>
    <dgm:cxn modelId="{F521BE0E-1F68-4A8C-9F82-7E0DD5E48CEA}" type="presParOf" srcId="{314BA32D-BF35-467A-8B07-A753630BA56C}" destId="{1F03D16D-E74C-451B-A04C-BB3C52A65279}" srcOrd="1" destOrd="0" presId="urn:microsoft.com/office/officeart/2005/8/layout/process3"/>
    <dgm:cxn modelId="{E05A16F3-509B-4F8F-A9C4-C6C0D083F2F9}" type="presParOf" srcId="{314BA32D-BF35-467A-8B07-A753630BA56C}" destId="{464C1375-27BA-4544-9B5E-93194E04E487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0A2975D-D455-4272-8C93-EC057E8F4C7B}" type="doc">
      <dgm:prSet loTypeId="urn:microsoft.com/office/officeart/2005/8/layout/list1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A491D31A-7D08-4C27-961C-2BF4B9D7B6E9}">
      <dgm:prSet phldrT="[Текст]" custT="1"/>
      <dgm:spPr/>
      <dgm:t>
        <a:bodyPr/>
        <a:lstStyle/>
        <a:p>
          <a:r>
            <a:rPr lang="ru-RU" sz="1600" b="1" dirty="0" smtClean="0">
              <a:latin typeface="+mj-lt"/>
            </a:rPr>
            <a:t>Карликовый светофор для ж/д</a:t>
          </a:r>
          <a:endParaRPr lang="ru-RU" sz="1600" b="1" dirty="0">
            <a:latin typeface="+mj-lt"/>
          </a:endParaRPr>
        </a:p>
      </dgm:t>
    </dgm:pt>
    <dgm:pt modelId="{EC5594DA-D41C-4366-BA14-EC09F2C44B87}" type="parTrans" cxnId="{083A6F10-F023-480D-8558-9EAD60BA1B79}">
      <dgm:prSet/>
      <dgm:spPr/>
      <dgm:t>
        <a:bodyPr/>
        <a:lstStyle/>
        <a:p>
          <a:endParaRPr lang="ru-RU"/>
        </a:p>
      </dgm:t>
    </dgm:pt>
    <dgm:pt modelId="{B3FE701B-DEBE-48FF-B5C0-0D1EDDEB6F2D}" type="sibTrans" cxnId="{083A6F10-F023-480D-8558-9EAD60BA1B79}">
      <dgm:prSet/>
      <dgm:spPr/>
      <dgm:t>
        <a:bodyPr/>
        <a:lstStyle/>
        <a:p>
          <a:endParaRPr lang="ru-RU"/>
        </a:p>
      </dgm:t>
    </dgm:pt>
    <dgm:pt modelId="{34FFEB00-E971-4301-BE66-52E218CC8A0F}">
      <dgm:prSet phldrT="[Текст]" custT="1"/>
      <dgm:spPr>
        <a:solidFill>
          <a:srgbClr val="275C9D"/>
        </a:solidFill>
      </dgm:spPr>
      <dgm:t>
        <a:bodyPr/>
        <a:lstStyle/>
        <a:p>
          <a:endParaRPr lang="ru-RU" sz="1400" b="1" dirty="0" smtClean="0">
            <a:latin typeface="+mj-lt"/>
          </a:endParaRPr>
        </a:p>
        <a:p>
          <a:r>
            <a:rPr lang="ru-RU" sz="1400" b="1" dirty="0" smtClean="0">
              <a:latin typeface="+mj-lt"/>
            </a:rPr>
            <a:t>Судостроение из композиционных материалов (корпус и элементы)</a:t>
          </a:r>
        </a:p>
        <a:p>
          <a:endParaRPr lang="ru-RU" sz="1400" b="1" dirty="0">
            <a:latin typeface="+mj-lt"/>
          </a:endParaRPr>
        </a:p>
      </dgm:t>
    </dgm:pt>
    <dgm:pt modelId="{B3560F3E-11C7-47FA-B38C-C6CCBD8BB897}" type="parTrans" cxnId="{AC42D4C0-9D75-49EC-BB5C-B1F2216A3BF7}">
      <dgm:prSet/>
      <dgm:spPr/>
      <dgm:t>
        <a:bodyPr/>
        <a:lstStyle/>
        <a:p>
          <a:endParaRPr lang="ru-RU"/>
        </a:p>
      </dgm:t>
    </dgm:pt>
    <dgm:pt modelId="{259C9862-0287-4347-B9E7-A5E0F4B70AF2}" type="sibTrans" cxnId="{AC42D4C0-9D75-49EC-BB5C-B1F2216A3BF7}">
      <dgm:prSet/>
      <dgm:spPr/>
      <dgm:t>
        <a:bodyPr/>
        <a:lstStyle/>
        <a:p>
          <a:endParaRPr lang="ru-RU"/>
        </a:p>
      </dgm:t>
    </dgm:pt>
    <dgm:pt modelId="{AE60D6B5-6ED0-4DE9-806C-8DAD05B61141}">
      <dgm:prSet phldrT="[Текст]" custT="1"/>
      <dgm:spPr>
        <a:solidFill>
          <a:srgbClr val="4383D1"/>
        </a:solidFill>
      </dgm:spPr>
      <dgm:t>
        <a:bodyPr/>
        <a:lstStyle/>
        <a:p>
          <a:r>
            <a:rPr lang="ru-RU" sz="1600" b="1" dirty="0" smtClean="0">
              <a:latin typeface="+mj-lt"/>
            </a:rPr>
            <a:t>Технология радиопрозрачной защиты металлов и производство спец.оборудования (РЛС)</a:t>
          </a:r>
          <a:endParaRPr lang="ru-RU" sz="1600" b="1" dirty="0">
            <a:latin typeface="+mj-lt"/>
          </a:endParaRPr>
        </a:p>
      </dgm:t>
    </dgm:pt>
    <dgm:pt modelId="{22D49F46-F5E8-4F4E-8763-3B6BEAE08814}" type="parTrans" cxnId="{1B068A95-5587-45E0-9C42-0AF4B890090F}">
      <dgm:prSet/>
      <dgm:spPr/>
      <dgm:t>
        <a:bodyPr/>
        <a:lstStyle/>
        <a:p>
          <a:endParaRPr lang="ru-RU"/>
        </a:p>
      </dgm:t>
    </dgm:pt>
    <dgm:pt modelId="{150F8991-F340-45A5-9EF3-18C5D0E11415}" type="sibTrans" cxnId="{1B068A95-5587-45E0-9C42-0AF4B890090F}">
      <dgm:prSet/>
      <dgm:spPr/>
      <dgm:t>
        <a:bodyPr/>
        <a:lstStyle/>
        <a:p>
          <a:endParaRPr lang="ru-RU"/>
        </a:p>
      </dgm:t>
    </dgm:pt>
    <dgm:pt modelId="{2751DEDD-78DD-4FAE-AFC9-EC62406EE125}">
      <dgm:prSet phldrT="[Текст]" custT="1"/>
      <dgm:spPr>
        <a:solidFill>
          <a:srgbClr val="275C9D"/>
        </a:solidFill>
      </dgm:spPr>
      <dgm:t>
        <a:bodyPr/>
        <a:lstStyle/>
        <a:p>
          <a:r>
            <a:rPr lang="ru-RU" sz="1600" b="1" dirty="0" smtClean="0">
              <a:latin typeface="+mj-lt"/>
            </a:rPr>
            <a:t>Технология защиты металлов наноструктурированным композитом</a:t>
          </a:r>
          <a:endParaRPr lang="ru-RU" sz="1600" b="1" dirty="0">
            <a:latin typeface="+mj-lt"/>
          </a:endParaRPr>
        </a:p>
      </dgm:t>
    </dgm:pt>
    <dgm:pt modelId="{A920A806-08F4-48BD-9373-493AF13DDAF2}" type="parTrans" cxnId="{ECA7F404-6BBA-4697-A192-7275D104B512}">
      <dgm:prSet/>
      <dgm:spPr/>
      <dgm:t>
        <a:bodyPr/>
        <a:lstStyle/>
        <a:p>
          <a:endParaRPr lang="ru-RU"/>
        </a:p>
      </dgm:t>
    </dgm:pt>
    <dgm:pt modelId="{EA569BFE-B9D9-4D67-AF3E-248CD233837B}" type="sibTrans" cxnId="{ECA7F404-6BBA-4697-A192-7275D104B512}">
      <dgm:prSet/>
      <dgm:spPr/>
      <dgm:t>
        <a:bodyPr/>
        <a:lstStyle/>
        <a:p>
          <a:endParaRPr lang="ru-RU"/>
        </a:p>
      </dgm:t>
    </dgm:pt>
    <dgm:pt modelId="{86375732-65F8-40F6-9AF0-5878C034661E}">
      <dgm:prSet phldrT="[Текст]" custT="1"/>
      <dgm:spPr>
        <a:solidFill>
          <a:srgbClr val="275C9D"/>
        </a:solidFill>
      </dgm:spPr>
      <dgm:t>
        <a:bodyPr/>
        <a:lstStyle/>
        <a:p>
          <a:r>
            <a:rPr lang="ru-RU" sz="1600" b="1" dirty="0" smtClean="0">
              <a:latin typeface="+mj-lt"/>
            </a:rPr>
            <a:t>Конструкции мостов, дорожные покрытия и </a:t>
          </a:r>
          <a:br>
            <a:rPr lang="ru-RU" sz="1600" b="1" dirty="0" smtClean="0">
              <a:latin typeface="+mj-lt"/>
            </a:rPr>
          </a:br>
          <a:r>
            <a:rPr lang="ru-RU" sz="1600" b="1" dirty="0" smtClean="0">
              <a:latin typeface="+mj-lt"/>
            </a:rPr>
            <a:t>иные промышленные сооружения</a:t>
          </a:r>
          <a:endParaRPr lang="ru-RU" sz="1600" b="1" dirty="0">
            <a:latin typeface="+mj-lt"/>
          </a:endParaRPr>
        </a:p>
      </dgm:t>
    </dgm:pt>
    <dgm:pt modelId="{F48117D1-9B09-4378-A879-B7530D4E93AF}" type="parTrans" cxnId="{87C90A9A-ADE5-4D6E-8CF3-4C4F1B7C71EE}">
      <dgm:prSet/>
      <dgm:spPr/>
      <dgm:t>
        <a:bodyPr/>
        <a:lstStyle/>
        <a:p>
          <a:endParaRPr lang="ru-RU"/>
        </a:p>
      </dgm:t>
    </dgm:pt>
    <dgm:pt modelId="{C6C7FD42-1930-49E1-AB8A-F2028958B225}" type="sibTrans" cxnId="{87C90A9A-ADE5-4D6E-8CF3-4C4F1B7C71EE}">
      <dgm:prSet/>
      <dgm:spPr/>
      <dgm:t>
        <a:bodyPr/>
        <a:lstStyle/>
        <a:p>
          <a:endParaRPr lang="ru-RU"/>
        </a:p>
      </dgm:t>
    </dgm:pt>
    <dgm:pt modelId="{684E4860-9D1E-44F5-95AF-AD8F9414B6FD}" type="pres">
      <dgm:prSet presAssocID="{C0A2975D-D455-4272-8C93-EC057E8F4C7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E187FF7-3152-4DED-91F2-9B3848BB1013}" type="pres">
      <dgm:prSet presAssocID="{A491D31A-7D08-4C27-961C-2BF4B9D7B6E9}" presName="parentLin" presStyleCnt="0"/>
      <dgm:spPr/>
    </dgm:pt>
    <dgm:pt modelId="{4702D63A-D3A3-4580-B06B-20FA383480B6}" type="pres">
      <dgm:prSet presAssocID="{A491D31A-7D08-4C27-961C-2BF4B9D7B6E9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FC7F5FB4-8F36-4A54-B07C-C3BAC9DC5ADD}" type="pres">
      <dgm:prSet presAssocID="{A491D31A-7D08-4C27-961C-2BF4B9D7B6E9}" presName="parentText" presStyleLbl="node1" presStyleIdx="0" presStyleCnt="5" custScaleX="13296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9A7649-AD29-4227-9077-89C0C4E758F0}" type="pres">
      <dgm:prSet presAssocID="{A491D31A-7D08-4C27-961C-2BF4B9D7B6E9}" presName="negativeSpace" presStyleCnt="0"/>
      <dgm:spPr/>
    </dgm:pt>
    <dgm:pt modelId="{3A44A625-BEDB-4D07-9961-0AD7C62A7E35}" type="pres">
      <dgm:prSet presAssocID="{A491D31A-7D08-4C27-961C-2BF4B9D7B6E9}" presName="childText" presStyleLbl="conFgAcc1" presStyleIdx="0" presStyleCnt="5">
        <dgm:presLayoutVars>
          <dgm:bulletEnabled val="1"/>
        </dgm:presLayoutVars>
      </dgm:prSet>
      <dgm:spPr/>
    </dgm:pt>
    <dgm:pt modelId="{579CA46A-7870-49CC-9FC2-F4BC40972AF1}" type="pres">
      <dgm:prSet presAssocID="{B3FE701B-DEBE-48FF-B5C0-0D1EDDEB6F2D}" presName="spaceBetweenRectangles" presStyleCnt="0"/>
      <dgm:spPr/>
    </dgm:pt>
    <dgm:pt modelId="{6A80E08F-05BE-4C27-B6D6-DA574C110D0F}" type="pres">
      <dgm:prSet presAssocID="{34FFEB00-E971-4301-BE66-52E218CC8A0F}" presName="parentLin" presStyleCnt="0"/>
      <dgm:spPr/>
    </dgm:pt>
    <dgm:pt modelId="{1A37F798-0B51-417D-A47F-75D4FCA0CDF9}" type="pres">
      <dgm:prSet presAssocID="{34FFEB00-E971-4301-BE66-52E218CC8A0F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3F5901C4-78E0-43BF-91ED-275A7A31AD00}" type="pres">
      <dgm:prSet presAssocID="{34FFEB00-E971-4301-BE66-52E218CC8A0F}" presName="parentText" presStyleLbl="node1" presStyleIdx="1" presStyleCnt="5" custScaleX="13296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49E70C-8332-47C8-9A8C-C36B47D3E7CC}" type="pres">
      <dgm:prSet presAssocID="{34FFEB00-E971-4301-BE66-52E218CC8A0F}" presName="negativeSpace" presStyleCnt="0"/>
      <dgm:spPr/>
    </dgm:pt>
    <dgm:pt modelId="{7E9250C4-CE6D-46A1-91EE-2CAA0F0542A2}" type="pres">
      <dgm:prSet presAssocID="{34FFEB00-E971-4301-BE66-52E218CC8A0F}" presName="childText" presStyleLbl="conFgAcc1" presStyleIdx="1" presStyleCnt="5">
        <dgm:presLayoutVars>
          <dgm:bulletEnabled val="1"/>
        </dgm:presLayoutVars>
      </dgm:prSet>
      <dgm:spPr/>
    </dgm:pt>
    <dgm:pt modelId="{C24C866C-6B54-4116-B636-19BE4A57BD5F}" type="pres">
      <dgm:prSet presAssocID="{259C9862-0287-4347-B9E7-A5E0F4B70AF2}" presName="spaceBetweenRectangles" presStyleCnt="0"/>
      <dgm:spPr/>
    </dgm:pt>
    <dgm:pt modelId="{54C179DF-9D1D-4A49-A7A0-1E086BE15E78}" type="pres">
      <dgm:prSet presAssocID="{86375732-65F8-40F6-9AF0-5878C034661E}" presName="parentLin" presStyleCnt="0"/>
      <dgm:spPr/>
    </dgm:pt>
    <dgm:pt modelId="{21525EF2-6B34-4123-9502-BA8F84732085}" type="pres">
      <dgm:prSet presAssocID="{86375732-65F8-40F6-9AF0-5878C034661E}" presName="parentLeftMargin" presStyleLbl="node1" presStyleIdx="1" presStyleCnt="5"/>
      <dgm:spPr/>
      <dgm:t>
        <a:bodyPr/>
        <a:lstStyle/>
        <a:p>
          <a:endParaRPr lang="ru-RU"/>
        </a:p>
      </dgm:t>
    </dgm:pt>
    <dgm:pt modelId="{E97E0DC6-833C-407C-88E7-709916ABB7B0}" type="pres">
      <dgm:prSet presAssocID="{86375732-65F8-40F6-9AF0-5878C034661E}" presName="parentText" presStyleLbl="node1" presStyleIdx="2" presStyleCnt="5" custScaleX="13533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88032B-CDA6-4CF4-8FCD-D3351E0520FC}" type="pres">
      <dgm:prSet presAssocID="{86375732-65F8-40F6-9AF0-5878C034661E}" presName="negativeSpace" presStyleCnt="0"/>
      <dgm:spPr/>
    </dgm:pt>
    <dgm:pt modelId="{202E46E1-7178-450F-89DB-8BD473061BF1}" type="pres">
      <dgm:prSet presAssocID="{86375732-65F8-40F6-9AF0-5878C034661E}" presName="childText" presStyleLbl="conFgAcc1" presStyleIdx="2" presStyleCnt="5">
        <dgm:presLayoutVars>
          <dgm:bulletEnabled val="1"/>
        </dgm:presLayoutVars>
      </dgm:prSet>
      <dgm:spPr/>
    </dgm:pt>
    <dgm:pt modelId="{DC4A8607-6F4A-4C0A-B9A9-D65312BF520F}" type="pres">
      <dgm:prSet presAssocID="{C6C7FD42-1930-49E1-AB8A-F2028958B225}" presName="spaceBetweenRectangles" presStyleCnt="0"/>
      <dgm:spPr/>
    </dgm:pt>
    <dgm:pt modelId="{5964C2AD-406C-4377-A041-D9E24719E830}" type="pres">
      <dgm:prSet presAssocID="{2751DEDD-78DD-4FAE-AFC9-EC62406EE125}" presName="parentLin" presStyleCnt="0"/>
      <dgm:spPr/>
    </dgm:pt>
    <dgm:pt modelId="{34CBA1CF-B68A-4410-B16B-851D8D820F50}" type="pres">
      <dgm:prSet presAssocID="{2751DEDD-78DD-4FAE-AFC9-EC62406EE125}" presName="parentLeftMargin" presStyleLbl="node1" presStyleIdx="2" presStyleCnt="5"/>
      <dgm:spPr/>
      <dgm:t>
        <a:bodyPr/>
        <a:lstStyle/>
        <a:p>
          <a:endParaRPr lang="ru-RU"/>
        </a:p>
      </dgm:t>
    </dgm:pt>
    <dgm:pt modelId="{CDDADA11-F9B9-4B3B-8334-DD418A9566BC}" type="pres">
      <dgm:prSet presAssocID="{2751DEDD-78DD-4FAE-AFC9-EC62406EE125}" presName="parentText" presStyleLbl="node1" presStyleIdx="3" presStyleCnt="5" custScaleX="13581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EE6FA8-7231-4FC8-8F0B-6B4E538F8824}" type="pres">
      <dgm:prSet presAssocID="{2751DEDD-78DD-4FAE-AFC9-EC62406EE125}" presName="negativeSpace" presStyleCnt="0"/>
      <dgm:spPr/>
    </dgm:pt>
    <dgm:pt modelId="{4B9FAA65-45BB-4969-8249-A058896FB504}" type="pres">
      <dgm:prSet presAssocID="{2751DEDD-78DD-4FAE-AFC9-EC62406EE125}" presName="childText" presStyleLbl="conFgAcc1" presStyleIdx="3" presStyleCnt="5">
        <dgm:presLayoutVars>
          <dgm:bulletEnabled val="1"/>
        </dgm:presLayoutVars>
      </dgm:prSet>
      <dgm:spPr/>
    </dgm:pt>
    <dgm:pt modelId="{FABE0F64-A022-4173-8AE2-38ED4923AEB7}" type="pres">
      <dgm:prSet presAssocID="{EA569BFE-B9D9-4D67-AF3E-248CD233837B}" presName="spaceBetweenRectangles" presStyleCnt="0"/>
      <dgm:spPr/>
    </dgm:pt>
    <dgm:pt modelId="{E705C6DE-4C6C-4E14-9E4A-1B2403C60F15}" type="pres">
      <dgm:prSet presAssocID="{AE60D6B5-6ED0-4DE9-806C-8DAD05B61141}" presName="parentLin" presStyleCnt="0"/>
      <dgm:spPr/>
    </dgm:pt>
    <dgm:pt modelId="{3F6578CD-62A9-4D71-B299-ED4A7A389218}" type="pres">
      <dgm:prSet presAssocID="{AE60D6B5-6ED0-4DE9-806C-8DAD05B61141}" presName="parentLeftMargin" presStyleLbl="node1" presStyleIdx="3" presStyleCnt="5"/>
      <dgm:spPr/>
      <dgm:t>
        <a:bodyPr/>
        <a:lstStyle/>
        <a:p>
          <a:endParaRPr lang="ru-RU"/>
        </a:p>
      </dgm:t>
    </dgm:pt>
    <dgm:pt modelId="{11115757-B278-49BB-8716-FBB55B2419B1}" type="pres">
      <dgm:prSet presAssocID="{AE60D6B5-6ED0-4DE9-806C-8DAD05B61141}" presName="parentText" presStyleLbl="node1" presStyleIdx="4" presStyleCnt="5" custScaleX="13770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2D97F6-0512-4C79-8BA4-B37874031A6C}" type="pres">
      <dgm:prSet presAssocID="{AE60D6B5-6ED0-4DE9-806C-8DAD05B61141}" presName="negativeSpace" presStyleCnt="0"/>
      <dgm:spPr/>
    </dgm:pt>
    <dgm:pt modelId="{13285C9A-F1A6-48AE-B174-7EDC9A8E8AD8}" type="pres">
      <dgm:prSet presAssocID="{AE60D6B5-6ED0-4DE9-806C-8DAD05B61141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ECA7F404-6BBA-4697-A192-7275D104B512}" srcId="{C0A2975D-D455-4272-8C93-EC057E8F4C7B}" destId="{2751DEDD-78DD-4FAE-AFC9-EC62406EE125}" srcOrd="3" destOrd="0" parTransId="{A920A806-08F4-48BD-9373-493AF13DDAF2}" sibTransId="{EA569BFE-B9D9-4D67-AF3E-248CD233837B}"/>
    <dgm:cxn modelId="{083A6F10-F023-480D-8558-9EAD60BA1B79}" srcId="{C0A2975D-D455-4272-8C93-EC057E8F4C7B}" destId="{A491D31A-7D08-4C27-961C-2BF4B9D7B6E9}" srcOrd="0" destOrd="0" parTransId="{EC5594DA-D41C-4366-BA14-EC09F2C44B87}" sibTransId="{B3FE701B-DEBE-48FF-B5C0-0D1EDDEB6F2D}"/>
    <dgm:cxn modelId="{87C90A9A-ADE5-4D6E-8CF3-4C4F1B7C71EE}" srcId="{C0A2975D-D455-4272-8C93-EC057E8F4C7B}" destId="{86375732-65F8-40F6-9AF0-5878C034661E}" srcOrd="2" destOrd="0" parTransId="{F48117D1-9B09-4378-A879-B7530D4E93AF}" sibTransId="{C6C7FD42-1930-49E1-AB8A-F2028958B225}"/>
    <dgm:cxn modelId="{9D31C6A8-913D-4A88-A97B-B5FFD2BF0819}" type="presOf" srcId="{AE60D6B5-6ED0-4DE9-806C-8DAD05B61141}" destId="{11115757-B278-49BB-8716-FBB55B2419B1}" srcOrd="1" destOrd="0" presId="urn:microsoft.com/office/officeart/2005/8/layout/list1"/>
    <dgm:cxn modelId="{C15425A2-F663-4EA4-8871-72B58823ABE1}" type="presOf" srcId="{34FFEB00-E971-4301-BE66-52E218CC8A0F}" destId="{3F5901C4-78E0-43BF-91ED-275A7A31AD00}" srcOrd="1" destOrd="0" presId="urn:microsoft.com/office/officeart/2005/8/layout/list1"/>
    <dgm:cxn modelId="{2DB51E75-20F3-41FF-95BE-7A12E41EE66D}" type="presOf" srcId="{2751DEDD-78DD-4FAE-AFC9-EC62406EE125}" destId="{CDDADA11-F9B9-4B3B-8334-DD418A9566BC}" srcOrd="1" destOrd="0" presId="urn:microsoft.com/office/officeart/2005/8/layout/list1"/>
    <dgm:cxn modelId="{C49CAEA4-4A6A-4CAB-8F25-148CDDFFABA3}" type="presOf" srcId="{AE60D6B5-6ED0-4DE9-806C-8DAD05B61141}" destId="{3F6578CD-62A9-4D71-B299-ED4A7A389218}" srcOrd="0" destOrd="0" presId="urn:microsoft.com/office/officeart/2005/8/layout/list1"/>
    <dgm:cxn modelId="{1B068A95-5587-45E0-9C42-0AF4B890090F}" srcId="{C0A2975D-D455-4272-8C93-EC057E8F4C7B}" destId="{AE60D6B5-6ED0-4DE9-806C-8DAD05B61141}" srcOrd="4" destOrd="0" parTransId="{22D49F46-F5E8-4F4E-8763-3B6BEAE08814}" sibTransId="{150F8991-F340-45A5-9EF3-18C5D0E11415}"/>
    <dgm:cxn modelId="{AC42D4C0-9D75-49EC-BB5C-B1F2216A3BF7}" srcId="{C0A2975D-D455-4272-8C93-EC057E8F4C7B}" destId="{34FFEB00-E971-4301-BE66-52E218CC8A0F}" srcOrd="1" destOrd="0" parTransId="{B3560F3E-11C7-47FA-B38C-C6CCBD8BB897}" sibTransId="{259C9862-0287-4347-B9E7-A5E0F4B70AF2}"/>
    <dgm:cxn modelId="{76166B1E-DCD8-4FB9-B52C-E58F0FE2899B}" type="presOf" srcId="{86375732-65F8-40F6-9AF0-5878C034661E}" destId="{21525EF2-6B34-4123-9502-BA8F84732085}" srcOrd="0" destOrd="0" presId="urn:microsoft.com/office/officeart/2005/8/layout/list1"/>
    <dgm:cxn modelId="{AFE68578-D831-412E-9AF8-53A87EF817B9}" type="presOf" srcId="{86375732-65F8-40F6-9AF0-5878C034661E}" destId="{E97E0DC6-833C-407C-88E7-709916ABB7B0}" srcOrd="1" destOrd="0" presId="urn:microsoft.com/office/officeart/2005/8/layout/list1"/>
    <dgm:cxn modelId="{515EA0C7-9A42-4464-9D8F-D5EF1607BB48}" type="presOf" srcId="{2751DEDD-78DD-4FAE-AFC9-EC62406EE125}" destId="{34CBA1CF-B68A-4410-B16B-851D8D820F50}" srcOrd="0" destOrd="0" presId="urn:microsoft.com/office/officeart/2005/8/layout/list1"/>
    <dgm:cxn modelId="{E3693530-8558-43D2-BF2D-6584A08B9E45}" type="presOf" srcId="{A491D31A-7D08-4C27-961C-2BF4B9D7B6E9}" destId="{4702D63A-D3A3-4580-B06B-20FA383480B6}" srcOrd="0" destOrd="0" presId="urn:microsoft.com/office/officeart/2005/8/layout/list1"/>
    <dgm:cxn modelId="{222157C9-A43C-47E1-B4DC-3F1FF6442A4D}" type="presOf" srcId="{C0A2975D-D455-4272-8C93-EC057E8F4C7B}" destId="{684E4860-9D1E-44F5-95AF-AD8F9414B6FD}" srcOrd="0" destOrd="0" presId="urn:microsoft.com/office/officeart/2005/8/layout/list1"/>
    <dgm:cxn modelId="{52BF8594-A76A-42AB-A3FE-DF28CD2D57B1}" type="presOf" srcId="{A491D31A-7D08-4C27-961C-2BF4B9D7B6E9}" destId="{FC7F5FB4-8F36-4A54-B07C-C3BAC9DC5ADD}" srcOrd="1" destOrd="0" presId="urn:microsoft.com/office/officeart/2005/8/layout/list1"/>
    <dgm:cxn modelId="{916432D7-8C19-4342-BA46-1282FAD21145}" type="presOf" srcId="{34FFEB00-E971-4301-BE66-52E218CC8A0F}" destId="{1A37F798-0B51-417D-A47F-75D4FCA0CDF9}" srcOrd="0" destOrd="0" presId="urn:microsoft.com/office/officeart/2005/8/layout/list1"/>
    <dgm:cxn modelId="{4775132E-A0BB-414C-AE32-C2E46B598256}" type="presParOf" srcId="{684E4860-9D1E-44F5-95AF-AD8F9414B6FD}" destId="{0E187FF7-3152-4DED-91F2-9B3848BB1013}" srcOrd="0" destOrd="0" presId="urn:microsoft.com/office/officeart/2005/8/layout/list1"/>
    <dgm:cxn modelId="{483F1CE6-57B3-4EFD-9833-7C199B97EBFD}" type="presParOf" srcId="{0E187FF7-3152-4DED-91F2-9B3848BB1013}" destId="{4702D63A-D3A3-4580-B06B-20FA383480B6}" srcOrd="0" destOrd="0" presId="urn:microsoft.com/office/officeart/2005/8/layout/list1"/>
    <dgm:cxn modelId="{276E4EE7-24CE-40D3-A4E1-966C4154E3DC}" type="presParOf" srcId="{0E187FF7-3152-4DED-91F2-9B3848BB1013}" destId="{FC7F5FB4-8F36-4A54-B07C-C3BAC9DC5ADD}" srcOrd="1" destOrd="0" presId="urn:microsoft.com/office/officeart/2005/8/layout/list1"/>
    <dgm:cxn modelId="{6964D53A-8A8A-4579-B5A5-59B1CD6F1A35}" type="presParOf" srcId="{684E4860-9D1E-44F5-95AF-AD8F9414B6FD}" destId="{649A7649-AD29-4227-9077-89C0C4E758F0}" srcOrd="1" destOrd="0" presId="urn:microsoft.com/office/officeart/2005/8/layout/list1"/>
    <dgm:cxn modelId="{79581348-63F1-4DB3-B15B-66A8FE8339DB}" type="presParOf" srcId="{684E4860-9D1E-44F5-95AF-AD8F9414B6FD}" destId="{3A44A625-BEDB-4D07-9961-0AD7C62A7E35}" srcOrd="2" destOrd="0" presId="urn:microsoft.com/office/officeart/2005/8/layout/list1"/>
    <dgm:cxn modelId="{0482431A-E322-4C78-9B2B-FABE94575E20}" type="presParOf" srcId="{684E4860-9D1E-44F5-95AF-AD8F9414B6FD}" destId="{579CA46A-7870-49CC-9FC2-F4BC40972AF1}" srcOrd="3" destOrd="0" presId="urn:microsoft.com/office/officeart/2005/8/layout/list1"/>
    <dgm:cxn modelId="{E3B80499-DF1F-46B5-A070-649066A59A6D}" type="presParOf" srcId="{684E4860-9D1E-44F5-95AF-AD8F9414B6FD}" destId="{6A80E08F-05BE-4C27-B6D6-DA574C110D0F}" srcOrd="4" destOrd="0" presId="urn:microsoft.com/office/officeart/2005/8/layout/list1"/>
    <dgm:cxn modelId="{C4505DB8-A72D-43CA-AC58-3628995AEE42}" type="presParOf" srcId="{6A80E08F-05BE-4C27-B6D6-DA574C110D0F}" destId="{1A37F798-0B51-417D-A47F-75D4FCA0CDF9}" srcOrd="0" destOrd="0" presId="urn:microsoft.com/office/officeart/2005/8/layout/list1"/>
    <dgm:cxn modelId="{244E9F77-C78E-47F6-94AD-57A2E9F8A44F}" type="presParOf" srcId="{6A80E08F-05BE-4C27-B6D6-DA574C110D0F}" destId="{3F5901C4-78E0-43BF-91ED-275A7A31AD00}" srcOrd="1" destOrd="0" presId="urn:microsoft.com/office/officeart/2005/8/layout/list1"/>
    <dgm:cxn modelId="{99F3CB68-56DB-4703-85C5-C3E9C3C26994}" type="presParOf" srcId="{684E4860-9D1E-44F5-95AF-AD8F9414B6FD}" destId="{9C49E70C-8332-47C8-9A8C-C36B47D3E7CC}" srcOrd="5" destOrd="0" presId="urn:microsoft.com/office/officeart/2005/8/layout/list1"/>
    <dgm:cxn modelId="{8CE3C180-19B4-4C9A-B305-EBE33187F7F9}" type="presParOf" srcId="{684E4860-9D1E-44F5-95AF-AD8F9414B6FD}" destId="{7E9250C4-CE6D-46A1-91EE-2CAA0F0542A2}" srcOrd="6" destOrd="0" presId="urn:microsoft.com/office/officeart/2005/8/layout/list1"/>
    <dgm:cxn modelId="{98860045-D19A-44AF-BB01-3BDC47B757C5}" type="presParOf" srcId="{684E4860-9D1E-44F5-95AF-AD8F9414B6FD}" destId="{C24C866C-6B54-4116-B636-19BE4A57BD5F}" srcOrd="7" destOrd="0" presId="urn:microsoft.com/office/officeart/2005/8/layout/list1"/>
    <dgm:cxn modelId="{66A00B34-28B9-4ED6-BADE-FA3AC23FB516}" type="presParOf" srcId="{684E4860-9D1E-44F5-95AF-AD8F9414B6FD}" destId="{54C179DF-9D1D-4A49-A7A0-1E086BE15E78}" srcOrd="8" destOrd="0" presId="urn:microsoft.com/office/officeart/2005/8/layout/list1"/>
    <dgm:cxn modelId="{EC27AC25-4231-4C87-8784-00F34851FDAD}" type="presParOf" srcId="{54C179DF-9D1D-4A49-A7A0-1E086BE15E78}" destId="{21525EF2-6B34-4123-9502-BA8F84732085}" srcOrd="0" destOrd="0" presId="urn:microsoft.com/office/officeart/2005/8/layout/list1"/>
    <dgm:cxn modelId="{C06DB5F3-7FA5-4775-8279-F2505E4DFB3C}" type="presParOf" srcId="{54C179DF-9D1D-4A49-A7A0-1E086BE15E78}" destId="{E97E0DC6-833C-407C-88E7-709916ABB7B0}" srcOrd="1" destOrd="0" presId="urn:microsoft.com/office/officeart/2005/8/layout/list1"/>
    <dgm:cxn modelId="{8B7B1608-DB70-4DB7-9080-ECA0B4F7FD27}" type="presParOf" srcId="{684E4860-9D1E-44F5-95AF-AD8F9414B6FD}" destId="{1888032B-CDA6-4CF4-8FCD-D3351E0520FC}" srcOrd="9" destOrd="0" presId="urn:microsoft.com/office/officeart/2005/8/layout/list1"/>
    <dgm:cxn modelId="{D6676868-1A69-493F-B0F4-76292E05EE19}" type="presParOf" srcId="{684E4860-9D1E-44F5-95AF-AD8F9414B6FD}" destId="{202E46E1-7178-450F-89DB-8BD473061BF1}" srcOrd="10" destOrd="0" presId="urn:microsoft.com/office/officeart/2005/8/layout/list1"/>
    <dgm:cxn modelId="{FF2E4323-A222-4FDF-B2FA-1A44BE22BA59}" type="presParOf" srcId="{684E4860-9D1E-44F5-95AF-AD8F9414B6FD}" destId="{DC4A8607-6F4A-4C0A-B9A9-D65312BF520F}" srcOrd="11" destOrd="0" presId="urn:microsoft.com/office/officeart/2005/8/layout/list1"/>
    <dgm:cxn modelId="{B61F6E37-BDEC-4DD5-AB99-5FCA2EF3D87D}" type="presParOf" srcId="{684E4860-9D1E-44F5-95AF-AD8F9414B6FD}" destId="{5964C2AD-406C-4377-A041-D9E24719E830}" srcOrd="12" destOrd="0" presId="urn:microsoft.com/office/officeart/2005/8/layout/list1"/>
    <dgm:cxn modelId="{1286C288-5959-423B-AB32-8C21B8CF9AE4}" type="presParOf" srcId="{5964C2AD-406C-4377-A041-D9E24719E830}" destId="{34CBA1CF-B68A-4410-B16B-851D8D820F50}" srcOrd="0" destOrd="0" presId="urn:microsoft.com/office/officeart/2005/8/layout/list1"/>
    <dgm:cxn modelId="{1B79FFD6-F01F-4B9B-817C-1439D29E163D}" type="presParOf" srcId="{5964C2AD-406C-4377-A041-D9E24719E830}" destId="{CDDADA11-F9B9-4B3B-8334-DD418A9566BC}" srcOrd="1" destOrd="0" presId="urn:microsoft.com/office/officeart/2005/8/layout/list1"/>
    <dgm:cxn modelId="{74B8E8CA-028B-4C17-9142-F26A8FBC2915}" type="presParOf" srcId="{684E4860-9D1E-44F5-95AF-AD8F9414B6FD}" destId="{FFEE6FA8-7231-4FC8-8F0B-6B4E538F8824}" srcOrd="13" destOrd="0" presId="urn:microsoft.com/office/officeart/2005/8/layout/list1"/>
    <dgm:cxn modelId="{3B742EAB-5CFD-43DA-92FC-51D209FC1595}" type="presParOf" srcId="{684E4860-9D1E-44F5-95AF-AD8F9414B6FD}" destId="{4B9FAA65-45BB-4969-8249-A058896FB504}" srcOrd="14" destOrd="0" presId="urn:microsoft.com/office/officeart/2005/8/layout/list1"/>
    <dgm:cxn modelId="{BB6D1282-9925-4220-827C-4D021667DE0B}" type="presParOf" srcId="{684E4860-9D1E-44F5-95AF-AD8F9414B6FD}" destId="{FABE0F64-A022-4173-8AE2-38ED4923AEB7}" srcOrd="15" destOrd="0" presId="urn:microsoft.com/office/officeart/2005/8/layout/list1"/>
    <dgm:cxn modelId="{CD239525-2576-4991-BAC7-6D80BDB4519C}" type="presParOf" srcId="{684E4860-9D1E-44F5-95AF-AD8F9414B6FD}" destId="{E705C6DE-4C6C-4E14-9E4A-1B2403C60F15}" srcOrd="16" destOrd="0" presId="urn:microsoft.com/office/officeart/2005/8/layout/list1"/>
    <dgm:cxn modelId="{CE5A9864-9684-4041-957A-F027B705423F}" type="presParOf" srcId="{E705C6DE-4C6C-4E14-9E4A-1B2403C60F15}" destId="{3F6578CD-62A9-4D71-B299-ED4A7A389218}" srcOrd="0" destOrd="0" presId="urn:microsoft.com/office/officeart/2005/8/layout/list1"/>
    <dgm:cxn modelId="{A3EF17EA-BC46-435C-93ED-69EB2242A1AE}" type="presParOf" srcId="{E705C6DE-4C6C-4E14-9E4A-1B2403C60F15}" destId="{11115757-B278-49BB-8716-FBB55B2419B1}" srcOrd="1" destOrd="0" presId="urn:microsoft.com/office/officeart/2005/8/layout/list1"/>
    <dgm:cxn modelId="{6AF706C0-9568-4469-BC78-60AF051B228A}" type="presParOf" srcId="{684E4860-9D1E-44F5-95AF-AD8F9414B6FD}" destId="{9D2D97F6-0512-4C79-8BA4-B37874031A6C}" srcOrd="17" destOrd="0" presId="urn:microsoft.com/office/officeart/2005/8/layout/list1"/>
    <dgm:cxn modelId="{F9721681-3B32-43F1-8F35-08E0485CD25A}" type="presParOf" srcId="{684E4860-9D1E-44F5-95AF-AD8F9414B6FD}" destId="{13285C9A-F1A6-48AE-B174-7EDC9A8E8AD8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4C2DBD3-5538-4F58-BC81-19E32E974E86}" type="doc">
      <dgm:prSet loTypeId="urn:microsoft.com/office/officeart/2005/8/layout/cycle6" loCatId="relationship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896CE00C-6421-4838-8642-A2BB45C51292}">
      <dgm:prSet phldrT="[Текст]"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400" b="1" dirty="0" smtClean="0">
              <a:latin typeface="+mj-lt"/>
            </a:rPr>
            <a:t>Проект организационного развития</a:t>
          </a:r>
          <a:endParaRPr lang="ru-RU" sz="1400" b="1" dirty="0">
            <a:latin typeface="+mj-lt"/>
          </a:endParaRPr>
        </a:p>
      </dgm:t>
    </dgm:pt>
    <dgm:pt modelId="{CA4EAB92-4EEB-45BD-916B-FBEF6911A7EA}" type="parTrans" cxnId="{7D1EA229-D339-41A1-B330-B9564188CB9F}">
      <dgm:prSet/>
      <dgm:spPr/>
      <dgm:t>
        <a:bodyPr/>
        <a:lstStyle/>
        <a:p>
          <a:endParaRPr lang="ru-RU" sz="3200">
            <a:latin typeface="+mj-lt"/>
          </a:endParaRPr>
        </a:p>
      </dgm:t>
    </dgm:pt>
    <dgm:pt modelId="{398A1AB5-2729-4F98-9178-63BD87C5C6F7}" type="sibTrans" cxnId="{7D1EA229-D339-41A1-B330-B9564188CB9F}">
      <dgm:prSet/>
      <dgm:spPr/>
      <dgm:t>
        <a:bodyPr/>
        <a:lstStyle/>
        <a:p>
          <a:endParaRPr lang="ru-RU" sz="3200" dirty="0">
            <a:latin typeface="+mj-lt"/>
          </a:endParaRPr>
        </a:p>
      </dgm:t>
    </dgm:pt>
    <dgm:pt modelId="{0A9F2FB7-A49D-4972-AFC6-7C5075C03949}">
      <dgm:prSet phldrT="[Текст]" custT="1">
        <dgm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400" b="1" dirty="0" smtClean="0">
              <a:latin typeface="+mj-lt"/>
            </a:rPr>
            <a:t>Продуктовые проекты:</a:t>
          </a:r>
          <a:br>
            <a:rPr lang="ru-RU" sz="1400" b="1" dirty="0" smtClean="0">
              <a:latin typeface="+mj-lt"/>
            </a:rPr>
          </a:br>
          <a:r>
            <a:rPr lang="ru-RU" sz="1400" b="1" dirty="0" smtClean="0">
              <a:latin typeface="+mj-lt"/>
            </a:rPr>
            <a:t>- «карликовый светофор»</a:t>
          </a:r>
        </a:p>
        <a:p>
          <a:r>
            <a:rPr lang="ru-RU" sz="1400" b="1" dirty="0" smtClean="0">
              <a:latin typeface="+mj-lt"/>
            </a:rPr>
            <a:t>- композитная арматура</a:t>
          </a:r>
        </a:p>
        <a:p>
          <a:r>
            <a:rPr lang="ru-RU" sz="1400" b="1" dirty="0" smtClean="0">
              <a:latin typeface="+mj-lt"/>
            </a:rPr>
            <a:t>- </a:t>
          </a:r>
          <a:r>
            <a:rPr lang="ru-RU" sz="1400" b="1" dirty="0" err="1" smtClean="0">
              <a:latin typeface="+mj-lt"/>
            </a:rPr>
            <a:t>нанокомпозитное</a:t>
          </a:r>
          <a:r>
            <a:rPr lang="ru-RU" sz="1400" b="1" dirty="0" smtClean="0">
              <a:latin typeface="+mj-lt"/>
            </a:rPr>
            <a:t> покрытие «защита металла»</a:t>
          </a:r>
          <a:endParaRPr lang="ru-RU" sz="1400" b="1" dirty="0">
            <a:latin typeface="+mj-lt"/>
          </a:endParaRPr>
        </a:p>
      </dgm:t>
    </dgm:pt>
    <dgm:pt modelId="{BC0EE906-D8B7-44D9-AA31-3AF379BD2BCF}" type="parTrans" cxnId="{3AB65D18-3C85-4523-9260-875529268450}">
      <dgm:prSet/>
      <dgm:spPr/>
      <dgm:t>
        <a:bodyPr/>
        <a:lstStyle/>
        <a:p>
          <a:endParaRPr lang="ru-RU" sz="3200">
            <a:latin typeface="+mj-lt"/>
          </a:endParaRPr>
        </a:p>
      </dgm:t>
    </dgm:pt>
    <dgm:pt modelId="{E29D5972-CBFD-452B-BEC0-B900F1D751E0}" type="sibTrans" cxnId="{3AB65D18-3C85-4523-9260-875529268450}">
      <dgm:prSet/>
      <dgm:spPr/>
      <dgm:t>
        <a:bodyPr/>
        <a:lstStyle/>
        <a:p>
          <a:endParaRPr lang="ru-RU" sz="3200" dirty="0">
            <a:latin typeface="+mj-lt"/>
          </a:endParaRPr>
        </a:p>
      </dgm:t>
    </dgm:pt>
    <dgm:pt modelId="{4F187527-B053-4AA6-902F-2BB20DB32FDA}">
      <dgm:prSet phldrT="[Текст]" custT="1">
        <dgm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dgm:style>
      </dgm:prSet>
      <dgm:spPr>
        <a:solidFill>
          <a:srgbClr val="377BCD"/>
        </a:solidFill>
      </dgm:spPr>
      <dgm:t>
        <a:bodyPr/>
        <a:lstStyle/>
        <a:p>
          <a:r>
            <a:rPr lang="ru-RU" sz="1400" b="1" dirty="0" smtClean="0">
              <a:latin typeface="+mj-lt"/>
            </a:rPr>
            <a:t>Программа популяризации, продвижения и </a:t>
          </a:r>
          <a:r>
            <a:rPr lang="en-US" sz="1400" b="1" dirty="0" smtClean="0">
              <a:latin typeface="+mj-lt"/>
            </a:rPr>
            <a:t>GR</a:t>
          </a:r>
          <a:endParaRPr lang="ru-RU" sz="1400" b="1" dirty="0">
            <a:latin typeface="+mj-lt"/>
          </a:endParaRPr>
        </a:p>
      </dgm:t>
    </dgm:pt>
    <dgm:pt modelId="{0F1532D3-01FF-43D0-87B8-600D17D54A70}" type="parTrans" cxnId="{F8D1EAF1-F667-4D4D-9CC9-9E4D35252F1D}">
      <dgm:prSet/>
      <dgm:spPr/>
      <dgm:t>
        <a:bodyPr/>
        <a:lstStyle/>
        <a:p>
          <a:endParaRPr lang="ru-RU" sz="3200">
            <a:latin typeface="+mj-lt"/>
          </a:endParaRPr>
        </a:p>
      </dgm:t>
    </dgm:pt>
    <dgm:pt modelId="{38124312-D9B3-49D9-96EF-7C6218C3A98B}" type="sibTrans" cxnId="{F8D1EAF1-F667-4D4D-9CC9-9E4D35252F1D}">
      <dgm:prSet/>
      <dgm:spPr/>
      <dgm:t>
        <a:bodyPr/>
        <a:lstStyle/>
        <a:p>
          <a:endParaRPr lang="ru-RU" sz="3200" dirty="0">
            <a:latin typeface="+mj-lt"/>
          </a:endParaRPr>
        </a:p>
      </dgm:t>
    </dgm:pt>
    <dgm:pt modelId="{701C3D31-B929-4E2C-BF05-CB8E5C492271}">
      <dgm:prSet phldrT="[Текст]" custT="1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>
        <a:solidFill>
          <a:srgbClr val="F6862A"/>
        </a:solidFill>
      </dgm:spPr>
      <dgm:t>
        <a:bodyPr/>
        <a:lstStyle/>
        <a:p>
          <a:r>
            <a:rPr lang="ru-RU" sz="1400" b="1" dirty="0" smtClean="0">
              <a:latin typeface="+mj-lt"/>
            </a:rPr>
            <a:t>Образовательная программа</a:t>
          </a:r>
          <a:endParaRPr lang="ru-RU" sz="1400" b="1" dirty="0">
            <a:latin typeface="+mj-lt"/>
          </a:endParaRPr>
        </a:p>
      </dgm:t>
    </dgm:pt>
    <dgm:pt modelId="{6EEE167A-F879-4B90-B784-7568E79BD478}" type="parTrans" cxnId="{C2A6BE7B-79A1-4B62-9CB1-486486DF79E5}">
      <dgm:prSet/>
      <dgm:spPr/>
      <dgm:t>
        <a:bodyPr/>
        <a:lstStyle/>
        <a:p>
          <a:endParaRPr lang="ru-RU" sz="3200">
            <a:latin typeface="+mj-lt"/>
          </a:endParaRPr>
        </a:p>
      </dgm:t>
    </dgm:pt>
    <dgm:pt modelId="{78AD028A-8349-4C42-B70C-0282F84B6EB8}" type="sibTrans" cxnId="{C2A6BE7B-79A1-4B62-9CB1-486486DF79E5}">
      <dgm:prSet/>
      <dgm:spPr/>
      <dgm:t>
        <a:bodyPr/>
        <a:lstStyle/>
        <a:p>
          <a:endParaRPr lang="ru-RU" sz="3200" dirty="0">
            <a:latin typeface="+mj-lt"/>
          </a:endParaRPr>
        </a:p>
      </dgm:t>
    </dgm:pt>
    <dgm:pt modelId="{A4DD424D-50AE-46A2-8097-6E214262264A}">
      <dgm:prSet phldrT="[Текст]" custT="1">
        <dgm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dgm:style>
      </dgm:prSet>
      <dgm:spPr>
        <a:solidFill>
          <a:srgbClr val="285EA0"/>
        </a:solidFill>
      </dgm:spPr>
      <dgm:t>
        <a:bodyPr/>
        <a:lstStyle/>
        <a:p>
          <a:r>
            <a:rPr lang="ru-RU" sz="1400" b="1" dirty="0" smtClean="0">
              <a:latin typeface="+mj-lt"/>
            </a:rPr>
            <a:t>Создание Инжинирингового центра</a:t>
          </a:r>
          <a:endParaRPr lang="ru-RU" sz="1400" b="1" dirty="0">
            <a:latin typeface="+mj-lt"/>
          </a:endParaRPr>
        </a:p>
      </dgm:t>
    </dgm:pt>
    <dgm:pt modelId="{D6FDCE0B-9DBA-40B6-AAE3-DC4B8C32CDA6}" type="parTrans" cxnId="{B0335615-D18D-42D6-9F7B-EF915D2D6BBF}">
      <dgm:prSet/>
      <dgm:spPr/>
      <dgm:t>
        <a:bodyPr/>
        <a:lstStyle/>
        <a:p>
          <a:endParaRPr lang="ru-RU" sz="3200">
            <a:latin typeface="+mj-lt"/>
          </a:endParaRPr>
        </a:p>
      </dgm:t>
    </dgm:pt>
    <dgm:pt modelId="{9219F7EB-0079-49B5-A204-5F46C8F2EE7F}" type="sibTrans" cxnId="{B0335615-D18D-42D6-9F7B-EF915D2D6BBF}">
      <dgm:prSet/>
      <dgm:spPr/>
      <dgm:t>
        <a:bodyPr/>
        <a:lstStyle/>
        <a:p>
          <a:endParaRPr lang="ru-RU" sz="3200" dirty="0">
            <a:latin typeface="+mj-lt"/>
          </a:endParaRPr>
        </a:p>
      </dgm:t>
    </dgm:pt>
    <dgm:pt modelId="{5F4EA684-AF64-4158-85D4-3EE7DFF16FAD}" type="pres">
      <dgm:prSet presAssocID="{24C2DBD3-5538-4F58-BC81-19E32E974E86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26E4ED3-D4B8-4985-B7EC-EE624CFCC6DA}" type="pres">
      <dgm:prSet presAssocID="{896CE00C-6421-4838-8642-A2BB45C51292}" presName="node" presStyleLbl="node1" presStyleIdx="0" presStyleCnt="5" custScaleX="231977" custScaleY="123760" custRadScaleRad="89048" custRadScaleInc="73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8CA88E-7EC7-44AB-AF13-465A8CDBD9FE}" type="pres">
      <dgm:prSet presAssocID="{896CE00C-6421-4838-8642-A2BB45C51292}" presName="spNode" presStyleCnt="0"/>
      <dgm:spPr/>
    </dgm:pt>
    <dgm:pt modelId="{765B0350-92A8-44DA-91BC-14344A5D9BB4}" type="pres">
      <dgm:prSet presAssocID="{398A1AB5-2729-4F98-9178-63BD87C5C6F7}" presName="sibTrans" presStyleLbl="sibTrans1D1" presStyleIdx="0" presStyleCnt="5"/>
      <dgm:spPr/>
      <dgm:t>
        <a:bodyPr/>
        <a:lstStyle/>
        <a:p>
          <a:endParaRPr lang="ru-RU"/>
        </a:p>
      </dgm:t>
    </dgm:pt>
    <dgm:pt modelId="{56C6DBD7-678F-4EE5-BE4C-6EC6BB7BEEFB}" type="pres">
      <dgm:prSet presAssocID="{0A9F2FB7-A49D-4972-AFC6-7C5075C03949}" presName="node" presStyleLbl="node1" presStyleIdx="1" presStyleCnt="5" custScaleX="186100" custScaleY="123760" custRadScaleRad="113684" custRadScaleInc="450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CCAFEB-8208-41D5-B922-FFBE04DAE257}" type="pres">
      <dgm:prSet presAssocID="{0A9F2FB7-A49D-4972-AFC6-7C5075C03949}" presName="spNode" presStyleCnt="0"/>
      <dgm:spPr/>
    </dgm:pt>
    <dgm:pt modelId="{C7C99542-35FB-47C8-A497-055AC6E6B5E9}" type="pres">
      <dgm:prSet presAssocID="{E29D5972-CBFD-452B-BEC0-B900F1D751E0}" presName="sibTrans" presStyleLbl="sibTrans1D1" presStyleIdx="1" presStyleCnt="5"/>
      <dgm:spPr/>
      <dgm:t>
        <a:bodyPr/>
        <a:lstStyle/>
        <a:p>
          <a:endParaRPr lang="ru-RU"/>
        </a:p>
      </dgm:t>
    </dgm:pt>
    <dgm:pt modelId="{CF2D45CF-6CF1-454E-A388-3B0B2C2267C2}" type="pres">
      <dgm:prSet presAssocID="{4F187527-B053-4AA6-902F-2BB20DB32FDA}" presName="node" presStyleLbl="node1" presStyleIdx="2" presStyleCnt="5" custScaleX="171966" custScaleY="123760" custRadScaleRad="116287" custRadScaleInc="-860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14A7C7-06BA-40F2-A78B-0B365C22F06D}" type="pres">
      <dgm:prSet presAssocID="{4F187527-B053-4AA6-902F-2BB20DB32FDA}" presName="spNode" presStyleCnt="0"/>
      <dgm:spPr/>
    </dgm:pt>
    <dgm:pt modelId="{D486FA76-274B-4311-A572-A4AA310ED0FD}" type="pres">
      <dgm:prSet presAssocID="{38124312-D9B3-49D9-96EF-7C6218C3A98B}" presName="sibTrans" presStyleLbl="sibTrans1D1" presStyleIdx="2" presStyleCnt="5"/>
      <dgm:spPr/>
      <dgm:t>
        <a:bodyPr/>
        <a:lstStyle/>
        <a:p>
          <a:endParaRPr lang="ru-RU"/>
        </a:p>
      </dgm:t>
    </dgm:pt>
    <dgm:pt modelId="{DFD0226C-DF4B-4D79-A930-F4388C973FAA}" type="pres">
      <dgm:prSet presAssocID="{701C3D31-B929-4E2C-BF05-CB8E5C492271}" presName="node" presStyleLbl="node1" presStyleIdx="3" presStyleCnt="5" custScaleX="168532" custScaleY="123760" custRadScaleRad="108495" custRadScaleInc="746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0F28DD-AF03-4C48-85F8-1519A429A192}" type="pres">
      <dgm:prSet presAssocID="{701C3D31-B929-4E2C-BF05-CB8E5C492271}" presName="spNode" presStyleCnt="0"/>
      <dgm:spPr/>
    </dgm:pt>
    <dgm:pt modelId="{888D2C16-6862-408A-9408-62303C768CDA}" type="pres">
      <dgm:prSet presAssocID="{78AD028A-8349-4C42-B70C-0282F84B6EB8}" presName="sibTrans" presStyleLbl="sibTrans1D1" presStyleIdx="3" presStyleCnt="5"/>
      <dgm:spPr/>
      <dgm:t>
        <a:bodyPr/>
        <a:lstStyle/>
        <a:p>
          <a:endParaRPr lang="ru-RU"/>
        </a:p>
      </dgm:t>
    </dgm:pt>
    <dgm:pt modelId="{4E3205D6-0C47-47C0-A3DC-9135DF59A41C}" type="pres">
      <dgm:prSet presAssocID="{A4DD424D-50AE-46A2-8097-6E214262264A}" presName="node" presStyleLbl="node1" presStyleIdx="4" presStyleCnt="5" custScaleX="184384" custScaleY="123760" custRadScaleRad="106314" custRadScaleInc="-429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5C632A-790A-460E-8835-52DE0C4299EF}" type="pres">
      <dgm:prSet presAssocID="{A4DD424D-50AE-46A2-8097-6E214262264A}" presName="spNode" presStyleCnt="0"/>
      <dgm:spPr/>
    </dgm:pt>
    <dgm:pt modelId="{2E3B0B74-52CE-4C05-AD13-EF21CE3234C3}" type="pres">
      <dgm:prSet presAssocID="{9219F7EB-0079-49B5-A204-5F46C8F2EE7F}" presName="sibTrans" presStyleLbl="sibTrans1D1" presStyleIdx="4" presStyleCnt="5"/>
      <dgm:spPr/>
      <dgm:t>
        <a:bodyPr/>
        <a:lstStyle/>
        <a:p>
          <a:endParaRPr lang="ru-RU"/>
        </a:p>
      </dgm:t>
    </dgm:pt>
  </dgm:ptLst>
  <dgm:cxnLst>
    <dgm:cxn modelId="{9F929F05-9BE3-4AD7-9FEE-A740D455387C}" type="presOf" srcId="{9219F7EB-0079-49B5-A204-5F46C8F2EE7F}" destId="{2E3B0B74-52CE-4C05-AD13-EF21CE3234C3}" srcOrd="0" destOrd="0" presId="urn:microsoft.com/office/officeart/2005/8/layout/cycle6"/>
    <dgm:cxn modelId="{31693C33-FFC9-48EE-8A9C-2B1B0EDD8087}" type="presOf" srcId="{398A1AB5-2729-4F98-9178-63BD87C5C6F7}" destId="{765B0350-92A8-44DA-91BC-14344A5D9BB4}" srcOrd="0" destOrd="0" presId="urn:microsoft.com/office/officeart/2005/8/layout/cycle6"/>
    <dgm:cxn modelId="{28D0B9D5-E73F-4CE6-B558-508A80BEB7F4}" type="presOf" srcId="{38124312-D9B3-49D9-96EF-7C6218C3A98B}" destId="{D486FA76-274B-4311-A572-A4AA310ED0FD}" srcOrd="0" destOrd="0" presId="urn:microsoft.com/office/officeart/2005/8/layout/cycle6"/>
    <dgm:cxn modelId="{83A123F8-72C4-437F-908D-0E7209F2C1DA}" type="presOf" srcId="{0A9F2FB7-A49D-4972-AFC6-7C5075C03949}" destId="{56C6DBD7-678F-4EE5-BE4C-6EC6BB7BEEFB}" srcOrd="0" destOrd="0" presId="urn:microsoft.com/office/officeart/2005/8/layout/cycle6"/>
    <dgm:cxn modelId="{7D1EA229-D339-41A1-B330-B9564188CB9F}" srcId="{24C2DBD3-5538-4F58-BC81-19E32E974E86}" destId="{896CE00C-6421-4838-8642-A2BB45C51292}" srcOrd="0" destOrd="0" parTransId="{CA4EAB92-4EEB-45BD-916B-FBEF6911A7EA}" sibTransId="{398A1AB5-2729-4F98-9178-63BD87C5C6F7}"/>
    <dgm:cxn modelId="{F8D1EAF1-F667-4D4D-9CC9-9E4D35252F1D}" srcId="{24C2DBD3-5538-4F58-BC81-19E32E974E86}" destId="{4F187527-B053-4AA6-902F-2BB20DB32FDA}" srcOrd="2" destOrd="0" parTransId="{0F1532D3-01FF-43D0-87B8-600D17D54A70}" sibTransId="{38124312-D9B3-49D9-96EF-7C6218C3A98B}"/>
    <dgm:cxn modelId="{4AFB6EE8-9FD7-42A2-8A29-3E826FF32869}" type="presOf" srcId="{896CE00C-6421-4838-8642-A2BB45C51292}" destId="{526E4ED3-D4B8-4985-B7EC-EE624CFCC6DA}" srcOrd="0" destOrd="0" presId="urn:microsoft.com/office/officeart/2005/8/layout/cycle6"/>
    <dgm:cxn modelId="{B0335615-D18D-42D6-9F7B-EF915D2D6BBF}" srcId="{24C2DBD3-5538-4F58-BC81-19E32E974E86}" destId="{A4DD424D-50AE-46A2-8097-6E214262264A}" srcOrd="4" destOrd="0" parTransId="{D6FDCE0B-9DBA-40B6-AAE3-DC4B8C32CDA6}" sibTransId="{9219F7EB-0079-49B5-A204-5F46C8F2EE7F}"/>
    <dgm:cxn modelId="{A244E945-D1CE-4EF7-99E8-E30404AA1D91}" type="presOf" srcId="{24C2DBD3-5538-4F58-BC81-19E32E974E86}" destId="{5F4EA684-AF64-4158-85D4-3EE7DFF16FAD}" srcOrd="0" destOrd="0" presId="urn:microsoft.com/office/officeart/2005/8/layout/cycle6"/>
    <dgm:cxn modelId="{DF4E71EE-5614-4F2B-B160-86FA20434457}" type="presOf" srcId="{E29D5972-CBFD-452B-BEC0-B900F1D751E0}" destId="{C7C99542-35FB-47C8-A497-055AC6E6B5E9}" srcOrd="0" destOrd="0" presId="urn:microsoft.com/office/officeart/2005/8/layout/cycle6"/>
    <dgm:cxn modelId="{3AB65D18-3C85-4523-9260-875529268450}" srcId="{24C2DBD3-5538-4F58-BC81-19E32E974E86}" destId="{0A9F2FB7-A49D-4972-AFC6-7C5075C03949}" srcOrd="1" destOrd="0" parTransId="{BC0EE906-D8B7-44D9-AA31-3AF379BD2BCF}" sibTransId="{E29D5972-CBFD-452B-BEC0-B900F1D751E0}"/>
    <dgm:cxn modelId="{B199CE8B-4F25-468F-A8D2-3F881B8C0FC6}" type="presOf" srcId="{701C3D31-B929-4E2C-BF05-CB8E5C492271}" destId="{DFD0226C-DF4B-4D79-A930-F4388C973FAA}" srcOrd="0" destOrd="0" presId="urn:microsoft.com/office/officeart/2005/8/layout/cycle6"/>
    <dgm:cxn modelId="{C2A6BE7B-79A1-4B62-9CB1-486486DF79E5}" srcId="{24C2DBD3-5538-4F58-BC81-19E32E974E86}" destId="{701C3D31-B929-4E2C-BF05-CB8E5C492271}" srcOrd="3" destOrd="0" parTransId="{6EEE167A-F879-4B90-B784-7568E79BD478}" sibTransId="{78AD028A-8349-4C42-B70C-0282F84B6EB8}"/>
    <dgm:cxn modelId="{58FE2A9F-A99B-4210-B835-DCACC18D6C73}" type="presOf" srcId="{4F187527-B053-4AA6-902F-2BB20DB32FDA}" destId="{CF2D45CF-6CF1-454E-A388-3B0B2C2267C2}" srcOrd="0" destOrd="0" presId="urn:microsoft.com/office/officeart/2005/8/layout/cycle6"/>
    <dgm:cxn modelId="{D9E4D71F-464F-473B-AC57-ECBB5F1B311D}" type="presOf" srcId="{A4DD424D-50AE-46A2-8097-6E214262264A}" destId="{4E3205D6-0C47-47C0-A3DC-9135DF59A41C}" srcOrd="0" destOrd="0" presId="urn:microsoft.com/office/officeart/2005/8/layout/cycle6"/>
    <dgm:cxn modelId="{AFFF3FB3-D863-4296-BB99-C0B240466BF5}" type="presOf" srcId="{78AD028A-8349-4C42-B70C-0282F84B6EB8}" destId="{888D2C16-6862-408A-9408-62303C768CDA}" srcOrd="0" destOrd="0" presId="urn:microsoft.com/office/officeart/2005/8/layout/cycle6"/>
    <dgm:cxn modelId="{47D0821A-5067-4F65-996F-4DF06EC27823}" type="presParOf" srcId="{5F4EA684-AF64-4158-85D4-3EE7DFF16FAD}" destId="{526E4ED3-D4B8-4985-B7EC-EE624CFCC6DA}" srcOrd="0" destOrd="0" presId="urn:microsoft.com/office/officeart/2005/8/layout/cycle6"/>
    <dgm:cxn modelId="{BC7830BC-C208-4C57-8501-2D3327648DBD}" type="presParOf" srcId="{5F4EA684-AF64-4158-85D4-3EE7DFF16FAD}" destId="{158CA88E-7EC7-44AB-AF13-465A8CDBD9FE}" srcOrd="1" destOrd="0" presId="urn:microsoft.com/office/officeart/2005/8/layout/cycle6"/>
    <dgm:cxn modelId="{211AC294-1F82-41D9-962F-D5D67147E593}" type="presParOf" srcId="{5F4EA684-AF64-4158-85D4-3EE7DFF16FAD}" destId="{765B0350-92A8-44DA-91BC-14344A5D9BB4}" srcOrd="2" destOrd="0" presId="urn:microsoft.com/office/officeart/2005/8/layout/cycle6"/>
    <dgm:cxn modelId="{DCCBB37B-764C-46B8-9611-5CA121CB3602}" type="presParOf" srcId="{5F4EA684-AF64-4158-85D4-3EE7DFF16FAD}" destId="{56C6DBD7-678F-4EE5-BE4C-6EC6BB7BEEFB}" srcOrd="3" destOrd="0" presId="urn:microsoft.com/office/officeart/2005/8/layout/cycle6"/>
    <dgm:cxn modelId="{964EC451-5700-45A6-BBED-34CF6AA5CF65}" type="presParOf" srcId="{5F4EA684-AF64-4158-85D4-3EE7DFF16FAD}" destId="{ADCCAFEB-8208-41D5-B922-FFBE04DAE257}" srcOrd="4" destOrd="0" presId="urn:microsoft.com/office/officeart/2005/8/layout/cycle6"/>
    <dgm:cxn modelId="{BD58B627-2620-4E71-B6FB-335BE4BFABD7}" type="presParOf" srcId="{5F4EA684-AF64-4158-85D4-3EE7DFF16FAD}" destId="{C7C99542-35FB-47C8-A497-055AC6E6B5E9}" srcOrd="5" destOrd="0" presId="urn:microsoft.com/office/officeart/2005/8/layout/cycle6"/>
    <dgm:cxn modelId="{1496B6B5-7004-4CDD-B0B6-B36FB744DBB3}" type="presParOf" srcId="{5F4EA684-AF64-4158-85D4-3EE7DFF16FAD}" destId="{CF2D45CF-6CF1-454E-A388-3B0B2C2267C2}" srcOrd="6" destOrd="0" presId="urn:microsoft.com/office/officeart/2005/8/layout/cycle6"/>
    <dgm:cxn modelId="{69737BAF-6287-4BFB-9FC0-7D87CE016C2D}" type="presParOf" srcId="{5F4EA684-AF64-4158-85D4-3EE7DFF16FAD}" destId="{8514A7C7-06BA-40F2-A78B-0B365C22F06D}" srcOrd="7" destOrd="0" presId="urn:microsoft.com/office/officeart/2005/8/layout/cycle6"/>
    <dgm:cxn modelId="{A086AFB3-2A5F-4930-BDA0-02B970BE9268}" type="presParOf" srcId="{5F4EA684-AF64-4158-85D4-3EE7DFF16FAD}" destId="{D486FA76-274B-4311-A572-A4AA310ED0FD}" srcOrd="8" destOrd="0" presId="urn:microsoft.com/office/officeart/2005/8/layout/cycle6"/>
    <dgm:cxn modelId="{6BED0DFC-8CFF-431D-A301-1A8E9F0F8039}" type="presParOf" srcId="{5F4EA684-AF64-4158-85D4-3EE7DFF16FAD}" destId="{DFD0226C-DF4B-4D79-A930-F4388C973FAA}" srcOrd="9" destOrd="0" presId="urn:microsoft.com/office/officeart/2005/8/layout/cycle6"/>
    <dgm:cxn modelId="{4B6C266F-A2E3-41D5-BF5B-AFDCC38BA080}" type="presParOf" srcId="{5F4EA684-AF64-4158-85D4-3EE7DFF16FAD}" destId="{A70F28DD-AF03-4C48-85F8-1519A429A192}" srcOrd="10" destOrd="0" presId="urn:microsoft.com/office/officeart/2005/8/layout/cycle6"/>
    <dgm:cxn modelId="{F13D7E99-6D84-49F8-9E23-ED5211B6E4FB}" type="presParOf" srcId="{5F4EA684-AF64-4158-85D4-3EE7DFF16FAD}" destId="{888D2C16-6862-408A-9408-62303C768CDA}" srcOrd="11" destOrd="0" presId="urn:microsoft.com/office/officeart/2005/8/layout/cycle6"/>
    <dgm:cxn modelId="{0064E152-6A89-4B64-924B-3CFDF3118971}" type="presParOf" srcId="{5F4EA684-AF64-4158-85D4-3EE7DFF16FAD}" destId="{4E3205D6-0C47-47C0-A3DC-9135DF59A41C}" srcOrd="12" destOrd="0" presId="urn:microsoft.com/office/officeart/2005/8/layout/cycle6"/>
    <dgm:cxn modelId="{B19A01E5-85AE-4912-9915-98D358B188D7}" type="presParOf" srcId="{5F4EA684-AF64-4158-85D4-3EE7DFF16FAD}" destId="{295C632A-790A-460E-8835-52DE0C4299EF}" srcOrd="13" destOrd="0" presId="urn:microsoft.com/office/officeart/2005/8/layout/cycle6"/>
    <dgm:cxn modelId="{68DB7124-F5DA-4D99-81B1-321E74CE3FB0}" type="presParOf" srcId="{5F4EA684-AF64-4158-85D4-3EE7DFF16FAD}" destId="{2E3B0B74-52CE-4C05-AD13-EF21CE3234C3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A9B9290-B9A4-4478-BA66-84A0C62414A0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F9612AA-D067-4178-AAC3-7D6AB1230CF7}">
      <dgm:prSet phldrT="[Текст]" custT="1"/>
      <dgm:spPr/>
      <dgm:t>
        <a:bodyPr/>
        <a:lstStyle/>
        <a:p>
          <a:r>
            <a:rPr lang="ru-RU" sz="1050" b="1" dirty="0" smtClean="0">
              <a:latin typeface="+mj-lt"/>
            </a:rPr>
            <a:t>Проект организационного развития</a:t>
          </a:r>
          <a:endParaRPr lang="ru-RU" sz="1050" b="1" dirty="0">
            <a:latin typeface="+mj-lt"/>
          </a:endParaRPr>
        </a:p>
      </dgm:t>
    </dgm:pt>
    <dgm:pt modelId="{1991284D-9BAD-4ED5-88A9-640844834112}" type="parTrans" cxnId="{00406061-2DB1-4389-AAF2-F102C69F3D1A}">
      <dgm:prSet/>
      <dgm:spPr/>
      <dgm:t>
        <a:bodyPr/>
        <a:lstStyle/>
        <a:p>
          <a:endParaRPr lang="ru-RU"/>
        </a:p>
      </dgm:t>
    </dgm:pt>
    <dgm:pt modelId="{FA382EA3-5C2F-4516-9368-778BFDB2540A}" type="sibTrans" cxnId="{00406061-2DB1-4389-AAF2-F102C69F3D1A}">
      <dgm:prSet/>
      <dgm:spPr/>
      <dgm:t>
        <a:bodyPr/>
        <a:lstStyle/>
        <a:p>
          <a:endParaRPr lang="ru-RU"/>
        </a:p>
      </dgm:t>
    </dgm:pt>
    <dgm:pt modelId="{6366135D-12C5-4DDB-8B9F-A24FF3577C6B}">
      <dgm:prSet phldrT="[Текст]" custT="1"/>
      <dgm:spPr/>
      <dgm:t>
        <a:bodyPr/>
        <a:lstStyle/>
        <a:p>
          <a:r>
            <a:rPr lang="ru-RU" sz="1200" dirty="0" smtClean="0"/>
            <a:t>Формирование органов управления и развития кластера</a:t>
          </a:r>
          <a:endParaRPr lang="ru-RU" sz="1200" dirty="0"/>
        </a:p>
      </dgm:t>
    </dgm:pt>
    <dgm:pt modelId="{BAAA447C-F0E9-49CD-B394-2A8CBEFDD5C4}" type="parTrans" cxnId="{6EE80BA8-63DE-4B20-B61E-73D8F94A0809}">
      <dgm:prSet/>
      <dgm:spPr/>
      <dgm:t>
        <a:bodyPr/>
        <a:lstStyle/>
        <a:p>
          <a:endParaRPr lang="ru-RU"/>
        </a:p>
      </dgm:t>
    </dgm:pt>
    <dgm:pt modelId="{6B42F25D-F0B6-49F4-B7F8-4E4A363B3ABA}" type="sibTrans" cxnId="{6EE80BA8-63DE-4B20-B61E-73D8F94A0809}">
      <dgm:prSet/>
      <dgm:spPr/>
      <dgm:t>
        <a:bodyPr/>
        <a:lstStyle/>
        <a:p>
          <a:endParaRPr lang="ru-RU"/>
        </a:p>
      </dgm:t>
    </dgm:pt>
    <dgm:pt modelId="{A06F799A-2A90-40B7-B8E1-82BA9815F5C3}">
      <dgm:prSet phldrT="[Текст]" custT="1"/>
      <dgm:spPr/>
      <dgm:t>
        <a:bodyPr/>
        <a:lstStyle/>
        <a:p>
          <a:r>
            <a:rPr lang="ru-RU" sz="1200" dirty="0" smtClean="0"/>
            <a:t>Разработка и утверждение программы сотрудничества кластера с ЦКР СПб</a:t>
          </a:r>
          <a:endParaRPr lang="ru-RU" sz="1200" dirty="0"/>
        </a:p>
      </dgm:t>
    </dgm:pt>
    <dgm:pt modelId="{DF415F54-96D0-46ED-8249-DFB994CEBAAB}" type="parTrans" cxnId="{BFE8ABF2-0CA2-4E6B-A09D-ED9ED36596B4}">
      <dgm:prSet/>
      <dgm:spPr/>
      <dgm:t>
        <a:bodyPr/>
        <a:lstStyle/>
        <a:p>
          <a:endParaRPr lang="ru-RU"/>
        </a:p>
      </dgm:t>
    </dgm:pt>
    <dgm:pt modelId="{C5F11044-7D39-4088-A26E-5FC1C336493F}" type="sibTrans" cxnId="{BFE8ABF2-0CA2-4E6B-A09D-ED9ED36596B4}">
      <dgm:prSet/>
      <dgm:spPr/>
      <dgm:t>
        <a:bodyPr/>
        <a:lstStyle/>
        <a:p>
          <a:endParaRPr lang="ru-RU"/>
        </a:p>
      </dgm:t>
    </dgm:pt>
    <dgm:pt modelId="{178FB72A-04D2-431C-9527-0D3DAD933BE9}">
      <dgm:prSet phldrT="[Текст]" custT="1"/>
      <dgm:spPr/>
      <dgm:t>
        <a:bodyPr/>
        <a:lstStyle/>
        <a:p>
          <a:r>
            <a:rPr lang="ru-RU" sz="1050" b="1" dirty="0" smtClean="0">
              <a:latin typeface="+mj-lt"/>
            </a:rPr>
            <a:t>Проект создания Инжинирингового центра</a:t>
          </a:r>
          <a:endParaRPr lang="ru-RU" sz="1050" b="1" dirty="0">
            <a:latin typeface="+mj-lt"/>
          </a:endParaRPr>
        </a:p>
      </dgm:t>
    </dgm:pt>
    <dgm:pt modelId="{6759C1B4-F145-4F0D-BF25-461684C05787}" type="parTrans" cxnId="{022A0D46-7011-4C77-9026-556DDE153076}">
      <dgm:prSet/>
      <dgm:spPr/>
      <dgm:t>
        <a:bodyPr/>
        <a:lstStyle/>
        <a:p>
          <a:endParaRPr lang="ru-RU"/>
        </a:p>
      </dgm:t>
    </dgm:pt>
    <dgm:pt modelId="{D40F466A-E731-4456-A445-3AC6657993C7}" type="sibTrans" cxnId="{022A0D46-7011-4C77-9026-556DDE153076}">
      <dgm:prSet/>
      <dgm:spPr/>
      <dgm:t>
        <a:bodyPr/>
        <a:lstStyle/>
        <a:p>
          <a:endParaRPr lang="ru-RU"/>
        </a:p>
      </dgm:t>
    </dgm:pt>
    <dgm:pt modelId="{D3BD7406-543A-47C9-B412-E11A4A2F5AA4}">
      <dgm:prSet phldrT="[Текст]"/>
      <dgm:spPr/>
      <dgm:t>
        <a:bodyPr/>
        <a:lstStyle/>
        <a:p>
          <a:r>
            <a:rPr lang="ru-RU" dirty="0" smtClean="0"/>
            <a:t>Оборудование инжинирингового центра</a:t>
          </a:r>
          <a:endParaRPr lang="ru-RU" dirty="0"/>
        </a:p>
      </dgm:t>
    </dgm:pt>
    <dgm:pt modelId="{66A9C734-7B65-4A24-849D-CBC769C3395E}" type="parTrans" cxnId="{AF4C8225-36B1-4EAF-8452-A69520E2BC64}">
      <dgm:prSet/>
      <dgm:spPr/>
      <dgm:t>
        <a:bodyPr/>
        <a:lstStyle/>
        <a:p>
          <a:endParaRPr lang="ru-RU"/>
        </a:p>
      </dgm:t>
    </dgm:pt>
    <dgm:pt modelId="{0852CF5D-1420-47C9-BCE9-42B829FD3605}" type="sibTrans" cxnId="{AF4C8225-36B1-4EAF-8452-A69520E2BC64}">
      <dgm:prSet/>
      <dgm:spPr/>
      <dgm:t>
        <a:bodyPr/>
        <a:lstStyle/>
        <a:p>
          <a:endParaRPr lang="ru-RU"/>
        </a:p>
      </dgm:t>
    </dgm:pt>
    <dgm:pt modelId="{14BF4DCA-2B13-4720-A07F-7E36BB35F104}">
      <dgm:prSet phldrT="[Текст]"/>
      <dgm:spPr/>
      <dgm:t>
        <a:bodyPr/>
        <a:lstStyle/>
        <a:p>
          <a:r>
            <a:rPr lang="ru-RU" dirty="0" smtClean="0"/>
            <a:t>Проведение испытаний, исследований и инженерных, конструкторских и проектных работ для нужд развития Кластера </a:t>
          </a:r>
          <a:endParaRPr lang="ru-RU" dirty="0"/>
        </a:p>
      </dgm:t>
    </dgm:pt>
    <dgm:pt modelId="{F09608B5-DFD1-4BFB-97E7-D4C904D38445}" type="parTrans" cxnId="{83940DAD-EDA5-45D9-A10F-5BC5A7BD6173}">
      <dgm:prSet/>
      <dgm:spPr/>
      <dgm:t>
        <a:bodyPr/>
        <a:lstStyle/>
        <a:p>
          <a:endParaRPr lang="ru-RU"/>
        </a:p>
      </dgm:t>
    </dgm:pt>
    <dgm:pt modelId="{2CB6C88E-DC79-4CAF-859C-973CDF62C5D7}" type="sibTrans" cxnId="{83940DAD-EDA5-45D9-A10F-5BC5A7BD6173}">
      <dgm:prSet/>
      <dgm:spPr/>
      <dgm:t>
        <a:bodyPr/>
        <a:lstStyle/>
        <a:p>
          <a:endParaRPr lang="ru-RU"/>
        </a:p>
      </dgm:t>
    </dgm:pt>
    <dgm:pt modelId="{6AE04ECB-3DFE-4E75-B973-76859C871154}">
      <dgm:prSet phldrT="[Текст]" custT="1"/>
      <dgm:spPr/>
      <dgm:t>
        <a:bodyPr/>
        <a:lstStyle/>
        <a:p>
          <a:r>
            <a:rPr lang="ru-RU" sz="1050" b="1" dirty="0" smtClean="0">
              <a:latin typeface="+mj-lt"/>
            </a:rPr>
            <a:t>Образовательная программа</a:t>
          </a:r>
          <a:endParaRPr lang="ru-RU" sz="1050" b="1" dirty="0">
            <a:latin typeface="+mj-lt"/>
          </a:endParaRPr>
        </a:p>
      </dgm:t>
    </dgm:pt>
    <dgm:pt modelId="{C441EACB-F3E2-42DA-8C0D-71CC263B079B}" type="parTrans" cxnId="{D844C0EE-2C7B-40A9-9ABC-424CE730372D}">
      <dgm:prSet/>
      <dgm:spPr/>
      <dgm:t>
        <a:bodyPr/>
        <a:lstStyle/>
        <a:p>
          <a:endParaRPr lang="ru-RU"/>
        </a:p>
      </dgm:t>
    </dgm:pt>
    <dgm:pt modelId="{46068A74-E452-4283-86AD-A33130EF0899}" type="sibTrans" cxnId="{D844C0EE-2C7B-40A9-9ABC-424CE730372D}">
      <dgm:prSet/>
      <dgm:spPr/>
      <dgm:t>
        <a:bodyPr/>
        <a:lstStyle/>
        <a:p>
          <a:endParaRPr lang="ru-RU"/>
        </a:p>
      </dgm:t>
    </dgm:pt>
    <dgm:pt modelId="{17FDB7EF-9898-44AB-8996-0F46FE3D843E}">
      <dgm:prSet phldrT="[Текст]"/>
      <dgm:spPr/>
      <dgm:t>
        <a:bodyPr/>
        <a:lstStyle/>
        <a:p>
          <a:r>
            <a:rPr lang="ru-RU" dirty="0" smtClean="0"/>
            <a:t>Повышение квалификации для сотрудников и руководителей предприятий-участников Кластера</a:t>
          </a:r>
          <a:endParaRPr lang="ru-RU" dirty="0"/>
        </a:p>
      </dgm:t>
    </dgm:pt>
    <dgm:pt modelId="{59F0DFBE-FE33-4E94-BEEB-5F0B96677DD1}" type="parTrans" cxnId="{ECEB25C1-0077-4A5A-84F4-6C22C99B77CD}">
      <dgm:prSet/>
      <dgm:spPr/>
      <dgm:t>
        <a:bodyPr/>
        <a:lstStyle/>
        <a:p>
          <a:endParaRPr lang="ru-RU"/>
        </a:p>
      </dgm:t>
    </dgm:pt>
    <dgm:pt modelId="{6517F3E3-10EE-42B0-9AAE-AA021572E124}" type="sibTrans" cxnId="{ECEB25C1-0077-4A5A-84F4-6C22C99B77CD}">
      <dgm:prSet/>
      <dgm:spPr/>
      <dgm:t>
        <a:bodyPr/>
        <a:lstStyle/>
        <a:p>
          <a:endParaRPr lang="ru-RU"/>
        </a:p>
      </dgm:t>
    </dgm:pt>
    <dgm:pt modelId="{5FC868CB-61E1-41DE-9E51-DC008138DA68}">
      <dgm:prSet phldrT="[Текст]"/>
      <dgm:spPr/>
      <dgm:t>
        <a:bodyPr/>
        <a:lstStyle/>
        <a:p>
          <a:r>
            <a:rPr lang="ru-RU" dirty="0" smtClean="0"/>
            <a:t>Разработка предложений по реализации программы по расширению объемов и повышению качества подготовки специалистов по программам среднего, высшего и дополнительного профессионального образования</a:t>
          </a:r>
          <a:endParaRPr lang="ru-RU" dirty="0"/>
        </a:p>
      </dgm:t>
    </dgm:pt>
    <dgm:pt modelId="{DFF2E2FF-2FE8-4C99-BAFA-2BDFAB02ED38}" type="parTrans" cxnId="{EF06DBB4-1DCF-4C2B-BC07-6AC73D96A350}">
      <dgm:prSet/>
      <dgm:spPr/>
      <dgm:t>
        <a:bodyPr/>
        <a:lstStyle/>
        <a:p>
          <a:endParaRPr lang="ru-RU"/>
        </a:p>
      </dgm:t>
    </dgm:pt>
    <dgm:pt modelId="{DDC720D8-56A8-4EF4-8482-CBCD9CDFE948}" type="sibTrans" cxnId="{EF06DBB4-1DCF-4C2B-BC07-6AC73D96A350}">
      <dgm:prSet/>
      <dgm:spPr/>
      <dgm:t>
        <a:bodyPr/>
        <a:lstStyle/>
        <a:p>
          <a:endParaRPr lang="ru-RU"/>
        </a:p>
      </dgm:t>
    </dgm:pt>
    <dgm:pt modelId="{2B29CF8A-20C7-4B7A-AC38-AD1F21BE620B}">
      <dgm:prSet phldrT="[Текст]" custT="1"/>
      <dgm:spPr/>
      <dgm:t>
        <a:bodyPr/>
        <a:lstStyle/>
        <a:p>
          <a:r>
            <a:rPr lang="ru-RU" sz="1200" dirty="0" smtClean="0"/>
            <a:t>Проведение специальных совещаний и семинаров для текущий и потенциальных участников кластера</a:t>
          </a:r>
          <a:endParaRPr lang="ru-RU" sz="1200" dirty="0"/>
        </a:p>
      </dgm:t>
    </dgm:pt>
    <dgm:pt modelId="{C34225F5-B743-4B71-9F3B-1BB43D1B9F23}" type="parTrans" cxnId="{1A029CB6-617C-4353-B911-901052D95517}">
      <dgm:prSet/>
      <dgm:spPr/>
      <dgm:t>
        <a:bodyPr/>
        <a:lstStyle/>
        <a:p>
          <a:endParaRPr lang="ru-RU"/>
        </a:p>
      </dgm:t>
    </dgm:pt>
    <dgm:pt modelId="{ECA53A28-22FB-4821-9DD6-CD7B047ECD05}" type="sibTrans" cxnId="{1A029CB6-617C-4353-B911-901052D95517}">
      <dgm:prSet/>
      <dgm:spPr/>
      <dgm:t>
        <a:bodyPr/>
        <a:lstStyle/>
        <a:p>
          <a:endParaRPr lang="ru-RU"/>
        </a:p>
      </dgm:t>
    </dgm:pt>
    <dgm:pt modelId="{63767971-4851-424C-83BB-DD941D304620}">
      <dgm:prSet phldrT="[Текст]" custT="1"/>
      <dgm:spPr/>
      <dgm:t>
        <a:bodyPr/>
        <a:lstStyle/>
        <a:p>
          <a:r>
            <a:rPr lang="ru-RU" sz="1200" dirty="0" smtClean="0"/>
            <a:t>Планирование деятельности  кластера на очередной год</a:t>
          </a:r>
          <a:endParaRPr lang="ru-RU" sz="1200" dirty="0"/>
        </a:p>
      </dgm:t>
    </dgm:pt>
    <dgm:pt modelId="{AD7A4399-40D2-4111-B7E7-46DC66C5DA40}" type="parTrans" cxnId="{E8F51940-ECDF-4B57-B12A-98D55B403A2B}">
      <dgm:prSet/>
      <dgm:spPr/>
      <dgm:t>
        <a:bodyPr/>
        <a:lstStyle/>
        <a:p>
          <a:endParaRPr lang="ru-RU"/>
        </a:p>
      </dgm:t>
    </dgm:pt>
    <dgm:pt modelId="{390887F6-B253-438C-A506-CD8B51434E7D}" type="sibTrans" cxnId="{E8F51940-ECDF-4B57-B12A-98D55B403A2B}">
      <dgm:prSet/>
      <dgm:spPr/>
      <dgm:t>
        <a:bodyPr/>
        <a:lstStyle/>
        <a:p>
          <a:endParaRPr lang="ru-RU"/>
        </a:p>
      </dgm:t>
    </dgm:pt>
    <dgm:pt modelId="{8989361F-5BA6-4DB0-9530-7C01AFE6AB63}">
      <dgm:prSet phldrT="[Текст]" custT="1"/>
      <dgm:spPr/>
      <dgm:t>
        <a:bodyPr/>
        <a:lstStyle/>
        <a:p>
          <a:r>
            <a:rPr lang="ru-RU" sz="1200" dirty="0" smtClean="0"/>
            <a:t>Разработка концепции внутрикластерного взаимодействия по развитию производственного, инновационного и образовательного потенциала Кластера</a:t>
          </a:r>
          <a:endParaRPr lang="ru-RU" sz="1200" dirty="0"/>
        </a:p>
      </dgm:t>
    </dgm:pt>
    <dgm:pt modelId="{A054DEB2-D05F-4A36-ABD0-784B3724AF60}" type="parTrans" cxnId="{A8037AA0-FE12-42CD-BEEF-E2BFB4392FDE}">
      <dgm:prSet/>
      <dgm:spPr/>
      <dgm:t>
        <a:bodyPr/>
        <a:lstStyle/>
        <a:p>
          <a:endParaRPr lang="ru-RU"/>
        </a:p>
      </dgm:t>
    </dgm:pt>
    <dgm:pt modelId="{E59644E4-1DC5-40B5-A495-80B2AE84CC63}" type="sibTrans" cxnId="{A8037AA0-FE12-42CD-BEEF-E2BFB4392FDE}">
      <dgm:prSet/>
      <dgm:spPr/>
      <dgm:t>
        <a:bodyPr/>
        <a:lstStyle/>
        <a:p>
          <a:endParaRPr lang="ru-RU"/>
        </a:p>
      </dgm:t>
    </dgm:pt>
    <dgm:pt modelId="{0AF39AEB-43F2-4438-9F83-024046DC917C}">
      <dgm:prSet phldrT="[Текст]" custT="1"/>
      <dgm:spPr/>
      <dgm:t>
        <a:bodyPr/>
        <a:lstStyle/>
        <a:p>
          <a:r>
            <a:rPr lang="ru-RU" sz="1200" dirty="0" smtClean="0"/>
            <a:t>Разработка концепции межкластерного и международного сотрудничества</a:t>
          </a:r>
          <a:endParaRPr lang="ru-RU" sz="1200" dirty="0"/>
        </a:p>
      </dgm:t>
    </dgm:pt>
    <dgm:pt modelId="{173EF1B6-DD17-444D-841A-357C763A9FC2}" type="parTrans" cxnId="{CA44365A-48E1-49F9-83DD-DAD6AF06E499}">
      <dgm:prSet/>
      <dgm:spPr/>
      <dgm:t>
        <a:bodyPr/>
        <a:lstStyle/>
        <a:p>
          <a:endParaRPr lang="ru-RU"/>
        </a:p>
      </dgm:t>
    </dgm:pt>
    <dgm:pt modelId="{60CEF937-7257-464B-A2D0-56344C7EF51E}" type="sibTrans" cxnId="{CA44365A-48E1-49F9-83DD-DAD6AF06E499}">
      <dgm:prSet/>
      <dgm:spPr/>
      <dgm:t>
        <a:bodyPr/>
        <a:lstStyle/>
        <a:p>
          <a:endParaRPr lang="ru-RU"/>
        </a:p>
      </dgm:t>
    </dgm:pt>
    <dgm:pt modelId="{9ABFF68C-6C5F-4C2E-8E24-FAC2BCED8464}">
      <dgm:prSet phldrT="[Текст]"/>
      <dgm:spPr/>
      <dgm:t>
        <a:bodyPr/>
        <a:lstStyle/>
        <a:p>
          <a:r>
            <a:rPr lang="ru-RU" dirty="0" smtClean="0"/>
            <a:t>Разработка и утверждение программы и плана работ ИЦ на очередной год</a:t>
          </a:r>
          <a:endParaRPr lang="ru-RU" dirty="0"/>
        </a:p>
      </dgm:t>
    </dgm:pt>
    <dgm:pt modelId="{1347B1CF-C1C5-4BA3-B885-30BBD1BBB8AD}" type="parTrans" cxnId="{73009BB9-153C-47F1-A094-62652F20CC51}">
      <dgm:prSet/>
      <dgm:spPr/>
      <dgm:t>
        <a:bodyPr/>
        <a:lstStyle/>
        <a:p>
          <a:endParaRPr lang="ru-RU"/>
        </a:p>
      </dgm:t>
    </dgm:pt>
    <dgm:pt modelId="{3177E7FE-CD14-4804-9891-B2ABFDB2FC5C}" type="sibTrans" cxnId="{73009BB9-153C-47F1-A094-62652F20CC51}">
      <dgm:prSet/>
      <dgm:spPr/>
      <dgm:t>
        <a:bodyPr/>
        <a:lstStyle/>
        <a:p>
          <a:endParaRPr lang="ru-RU"/>
        </a:p>
      </dgm:t>
    </dgm:pt>
    <dgm:pt modelId="{0900F596-086A-4A03-A5A8-5D0440D3103D}" type="pres">
      <dgm:prSet presAssocID="{9A9B9290-B9A4-4478-BA66-84A0C62414A0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AE475F8-D831-4C5B-A6B3-562EEA81A186}" type="pres">
      <dgm:prSet presAssocID="{3F9612AA-D067-4178-AAC3-7D6AB1230CF7}" presName="composite" presStyleCnt="0"/>
      <dgm:spPr/>
    </dgm:pt>
    <dgm:pt modelId="{06BF72FD-A9CF-4305-AA3E-BC661C9DFEB6}" type="pres">
      <dgm:prSet presAssocID="{3F9612AA-D067-4178-AAC3-7D6AB1230CF7}" presName="parentText" presStyleLbl="alignNode1" presStyleIdx="0" presStyleCnt="3" custScaleY="130225" custLinFactNeighborY="1243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7A24B5-5B5C-4DC2-8470-841E3DE4B160}" type="pres">
      <dgm:prSet presAssocID="{3F9612AA-D067-4178-AAC3-7D6AB1230CF7}" presName="descendantText" presStyleLbl="alignAcc1" presStyleIdx="0" presStyleCnt="3" custAng="0" custScaleX="98776" custScaleY="168085" custLinFactNeighborX="-154" custLinFactNeighborY="253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3259FC-0169-4F86-98FD-529515259A2C}" type="pres">
      <dgm:prSet presAssocID="{FA382EA3-5C2F-4516-9368-778BFDB2540A}" presName="sp" presStyleCnt="0"/>
      <dgm:spPr/>
    </dgm:pt>
    <dgm:pt modelId="{2D3ECCB6-FFBB-45EB-95A7-3752C6D5C157}" type="pres">
      <dgm:prSet presAssocID="{178FB72A-04D2-431C-9527-0D3DAD933BE9}" presName="composite" presStyleCnt="0"/>
      <dgm:spPr/>
    </dgm:pt>
    <dgm:pt modelId="{EE1F3F3B-8ABD-42F3-BC0F-6C86779B083D}" type="pres">
      <dgm:prSet presAssocID="{178FB72A-04D2-431C-9527-0D3DAD933BE9}" presName="parentText" presStyleLbl="alignNode1" presStyleIdx="1" presStyleCnt="3" custLinFactNeighborY="931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9E28CA-11FA-4316-9854-1B7CD953FF00}" type="pres">
      <dgm:prSet presAssocID="{178FB72A-04D2-431C-9527-0D3DAD933BE9}" presName="descendantText" presStyleLbl="alignAcc1" presStyleIdx="1" presStyleCnt="3" custScaleX="98979" custLinFactNeighborX="-517" custLinFactNeighborY="162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DA48DD-ED79-47A5-BA14-6FE2052DD848}" type="pres">
      <dgm:prSet presAssocID="{D40F466A-E731-4456-A445-3AC6657993C7}" presName="sp" presStyleCnt="0"/>
      <dgm:spPr/>
    </dgm:pt>
    <dgm:pt modelId="{33989E13-81CE-4744-B31D-2D57B31C12CE}" type="pres">
      <dgm:prSet presAssocID="{6AE04ECB-3DFE-4E75-B973-76859C871154}" presName="composite" presStyleCnt="0"/>
      <dgm:spPr/>
    </dgm:pt>
    <dgm:pt modelId="{83A724A2-A489-4183-A9C9-F89376B2B8AE}" type="pres">
      <dgm:prSet presAssocID="{6AE04ECB-3DFE-4E75-B973-76859C871154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A03B98-D63F-46FC-9B3A-ED62D6F0D1C0}" type="pres">
      <dgm:prSet presAssocID="{6AE04ECB-3DFE-4E75-B973-76859C871154}" presName="descendantText" presStyleLbl="alignAcc1" presStyleIdx="2" presStyleCnt="3" custScaleX="98979" custLinFactNeighborX="-517" custLinFactNeighborY="19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CEB25C1-0077-4A5A-84F4-6C22C99B77CD}" srcId="{6AE04ECB-3DFE-4E75-B973-76859C871154}" destId="{17FDB7EF-9898-44AB-8996-0F46FE3D843E}" srcOrd="0" destOrd="0" parTransId="{59F0DFBE-FE33-4E94-BEEB-5F0B96677DD1}" sibTransId="{6517F3E3-10EE-42B0-9AAE-AA021572E124}"/>
    <dgm:cxn modelId="{BFE8ABF2-0CA2-4E6B-A09D-ED9ED36596B4}" srcId="{3F9612AA-D067-4178-AAC3-7D6AB1230CF7}" destId="{A06F799A-2A90-40B7-B8E1-82BA9815F5C3}" srcOrd="3" destOrd="0" parTransId="{DF415F54-96D0-46ED-8249-DFB994CEBAAB}" sibTransId="{C5F11044-7D39-4088-A26E-5FC1C336493F}"/>
    <dgm:cxn modelId="{CA44365A-48E1-49F9-83DD-DAD6AF06E499}" srcId="{3F9612AA-D067-4178-AAC3-7D6AB1230CF7}" destId="{0AF39AEB-43F2-4438-9F83-024046DC917C}" srcOrd="5" destOrd="0" parTransId="{173EF1B6-DD17-444D-841A-357C763A9FC2}" sibTransId="{60CEF937-7257-464B-A2D0-56344C7EF51E}"/>
    <dgm:cxn modelId="{E6F47E8E-072D-4EED-8C37-1D09AE83A348}" type="presOf" srcId="{D3BD7406-543A-47C9-B412-E11A4A2F5AA4}" destId="{BF9E28CA-11FA-4316-9854-1B7CD953FF00}" srcOrd="0" destOrd="0" presId="urn:microsoft.com/office/officeart/2005/8/layout/chevron2"/>
    <dgm:cxn modelId="{0D56AB40-9D6B-4DC0-9CED-3D0B724FA391}" type="presOf" srcId="{A06F799A-2A90-40B7-B8E1-82BA9815F5C3}" destId="{AA7A24B5-5B5C-4DC2-8470-841E3DE4B160}" srcOrd="0" destOrd="3" presId="urn:microsoft.com/office/officeart/2005/8/layout/chevron2"/>
    <dgm:cxn modelId="{8CCF2116-E405-4B4E-886D-3D550AD68350}" type="presOf" srcId="{63767971-4851-424C-83BB-DD941D304620}" destId="{AA7A24B5-5B5C-4DC2-8470-841E3DE4B160}" srcOrd="0" destOrd="2" presId="urn:microsoft.com/office/officeart/2005/8/layout/chevron2"/>
    <dgm:cxn modelId="{022A0D46-7011-4C77-9026-556DDE153076}" srcId="{9A9B9290-B9A4-4478-BA66-84A0C62414A0}" destId="{178FB72A-04D2-431C-9527-0D3DAD933BE9}" srcOrd="1" destOrd="0" parTransId="{6759C1B4-F145-4F0D-BF25-461684C05787}" sibTransId="{D40F466A-E731-4456-A445-3AC6657993C7}"/>
    <dgm:cxn modelId="{73009BB9-153C-47F1-A094-62652F20CC51}" srcId="{178FB72A-04D2-431C-9527-0D3DAD933BE9}" destId="{9ABFF68C-6C5F-4C2E-8E24-FAC2BCED8464}" srcOrd="1" destOrd="0" parTransId="{1347B1CF-C1C5-4BA3-B885-30BBD1BBB8AD}" sibTransId="{3177E7FE-CD14-4804-9891-B2ABFDB2FC5C}"/>
    <dgm:cxn modelId="{1CFA1CC0-BDA4-4A9E-9A45-D5FA60477E04}" type="presOf" srcId="{2B29CF8A-20C7-4B7A-AC38-AD1F21BE620B}" destId="{AA7A24B5-5B5C-4DC2-8470-841E3DE4B160}" srcOrd="0" destOrd="1" presId="urn:microsoft.com/office/officeart/2005/8/layout/chevron2"/>
    <dgm:cxn modelId="{AF4C8225-36B1-4EAF-8452-A69520E2BC64}" srcId="{178FB72A-04D2-431C-9527-0D3DAD933BE9}" destId="{D3BD7406-543A-47C9-B412-E11A4A2F5AA4}" srcOrd="0" destOrd="0" parTransId="{66A9C734-7B65-4A24-849D-CBC769C3395E}" sibTransId="{0852CF5D-1420-47C9-BCE9-42B829FD3605}"/>
    <dgm:cxn modelId="{91585D8B-0600-4255-B975-FC939CC777E0}" type="presOf" srcId="{9ABFF68C-6C5F-4C2E-8E24-FAC2BCED8464}" destId="{BF9E28CA-11FA-4316-9854-1B7CD953FF00}" srcOrd="0" destOrd="1" presId="urn:microsoft.com/office/officeart/2005/8/layout/chevron2"/>
    <dgm:cxn modelId="{CD1BDADD-1529-4213-B88F-BB84D125552C}" type="presOf" srcId="{14BF4DCA-2B13-4720-A07F-7E36BB35F104}" destId="{BF9E28CA-11FA-4316-9854-1B7CD953FF00}" srcOrd="0" destOrd="2" presId="urn:microsoft.com/office/officeart/2005/8/layout/chevron2"/>
    <dgm:cxn modelId="{C0329C15-CDF5-4C79-ADE8-0278FEF772A2}" type="presOf" srcId="{5FC868CB-61E1-41DE-9E51-DC008138DA68}" destId="{42A03B98-D63F-46FC-9B3A-ED62D6F0D1C0}" srcOrd="0" destOrd="1" presId="urn:microsoft.com/office/officeart/2005/8/layout/chevron2"/>
    <dgm:cxn modelId="{83940DAD-EDA5-45D9-A10F-5BC5A7BD6173}" srcId="{178FB72A-04D2-431C-9527-0D3DAD933BE9}" destId="{14BF4DCA-2B13-4720-A07F-7E36BB35F104}" srcOrd="2" destOrd="0" parTransId="{F09608B5-DFD1-4BFB-97E7-D4C904D38445}" sibTransId="{2CB6C88E-DC79-4CAF-859C-973CDF62C5D7}"/>
    <dgm:cxn modelId="{1A029CB6-617C-4353-B911-901052D95517}" srcId="{3F9612AA-D067-4178-AAC3-7D6AB1230CF7}" destId="{2B29CF8A-20C7-4B7A-AC38-AD1F21BE620B}" srcOrd="1" destOrd="0" parTransId="{C34225F5-B743-4B71-9F3B-1BB43D1B9F23}" sibTransId="{ECA53A28-22FB-4821-9DD6-CD7B047ECD05}"/>
    <dgm:cxn modelId="{A8037AA0-FE12-42CD-BEEF-E2BFB4392FDE}" srcId="{3F9612AA-D067-4178-AAC3-7D6AB1230CF7}" destId="{8989361F-5BA6-4DB0-9530-7C01AFE6AB63}" srcOrd="4" destOrd="0" parTransId="{A054DEB2-D05F-4A36-ABD0-784B3724AF60}" sibTransId="{E59644E4-1DC5-40B5-A495-80B2AE84CC63}"/>
    <dgm:cxn modelId="{D11978EC-250C-4B3E-A02E-97E31DCF88EF}" type="presOf" srcId="{0AF39AEB-43F2-4438-9F83-024046DC917C}" destId="{AA7A24B5-5B5C-4DC2-8470-841E3DE4B160}" srcOrd="0" destOrd="5" presId="urn:microsoft.com/office/officeart/2005/8/layout/chevron2"/>
    <dgm:cxn modelId="{6EE80BA8-63DE-4B20-B61E-73D8F94A0809}" srcId="{3F9612AA-D067-4178-AAC3-7D6AB1230CF7}" destId="{6366135D-12C5-4DDB-8B9F-A24FF3577C6B}" srcOrd="0" destOrd="0" parTransId="{BAAA447C-F0E9-49CD-B394-2A8CBEFDD5C4}" sibTransId="{6B42F25D-F0B6-49F4-B7F8-4E4A363B3ABA}"/>
    <dgm:cxn modelId="{6AAC27AB-7333-41C8-815A-72CC7F0917EB}" type="presOf" srcId="{3F9612AA-D067-4178-AAC3-7D6AB1230CF7}" destId="{06BF72FD-A9CF-4305-AA3E-BC661C9DFEB6}" srcOrd="0" destOrd="0" presId="urn:microsoft.com/office/officeart/2005/8/layout/chevron2"/>
    <dgm:cxn modelId="{FB393850-7F82-467E-B586-6AC8E251F21D}" type="presOf" srcId="{17FDB7EF-9898-44AB-8996-0F46FE3D843E}" destId="{42A03B98-D63F-46FC-9B3A-ED62D6F0D1C0}" srcOrd="0" destOrd="0" presId="urn:microsoft.com/office/officeart/2005/8/layout/chevron2"/>
    <dgm:cxn modelId="{B4F4C95C-F96A-4CB0-922A-3A7D4FF9EAE3}" type="presOf" srcId="{8989361F-5BA6-4DB0-9530-7C01AFE6AB63}" destId="{AA7A24B5-5B5C-4DC2-8470-841E3DE4B160}" srcOrd="0" destOrd="4" presId="urn:microsoft.com/office/officeart/2005/8/layout/chevron2"/>
    <dgm:cxn modelId="{EF06DBB4-1DCF-4C2B-BC07-6AC73D96A350}" srcId="{6AE04ECB-3DFE-4E75-B973-76859C871154}" destId="{5FC868CB-61E1-41DE-9E51-DC008138DA68}" srcOrd="1" destOrd="0" parTransId="{DFF2E2FF-2FE8-4C99-BAFA-2BDFAB02ED38}" sibTransId="{DDC720D8-56A8-4EF4-8482-CBCD9CDFE948}"/>
    <dgm:cxn modelId="{AE455EBC-EDBD-4C7F-9762-0FF1E71BA183}" type="presOf" srcId="{6366135D-12C5-4DDB-8B9F-A24FF3577C6B}" destId="{AA7A24B5-5B5C-4DC2-8470-841E3DE4B160}" srcOrd="0" destOrd="0" presId="urn:microsoft.com/office/officeart/2005/8/layout/chevron2"/>
    <dgm:cxn modelId="{97184C1E-2830-4FE4-A75B-F1ED0DDCFAF1}" type="presOf" srcId="{6AE04ECB-3DFE-4E75-B973-76859C871154}" destId="{83A724A2-A489-4183-A9C9-F89376B2B8AE}" srcOrd="0" destOrd="0" presId="urn:microsoft.com/office/officeart/2005/8/layout/chevron2"/>
    <dgm:cxn modelId="{E8F51940-ECDF-4B57-B12A-98D55B403A2B}" srcId="{3F9612AA-D067-4178-AAC3-7D6AB1230CF7}" destId="{63767971-4851-424C-83BB-DD941D304620}" srcOrd="2" destOrd="0" parTransId="{AD7A4399-40D2-4111-B7E7-46DC66C5DA40}" sibTransId="{390887F6-B253-438C-A506-CD8B51434E7D}"/>
    <dgm:cxn modelId="{D844C0EE-2C7B-40A9-9ABC-424CE730372D}" srcId="{9A9B9290-B9A4-4478-BA66-84A0C62414A0}" destId="{6AE04ECB-3DFE-4E75-B973-76859C871154}" srcOrd="2" destOrd="0" parTransId="{C441EACB-F3E2-42DA-8C0D-71CC263B079B}" sibTransId="{46068A74-E452-4283-86AD-A33130EF0899}"/>
    <dgm:cxn modelId="{4B8B7F6A-D88A-464D-9B6C-7374C453E75C}" type="presOf" srcId="{9A9B9290-B9A4-4478-BA66-84A0C62414A0}" destId="{0900F596-086A-4A03-A5A8-5D0440D3103D}" srcOrd="0" destOrd="0" presId="urn:microsoft.com/office/officeart/2005/8/layout/chevron2"/>
    <dgm:cxn modelId="{00406061-2DB1-4389-AAF2-F102C69F3D1A}" srcId="{9A9B9290-B9A4-4478-BA66-84A0C62414A0}" destId="{3F9612AA-D067-4178-AAC3-7D6AB1230CF7}" srcOrd="0" destOrd="0" parTransId="{1991284D-9BAD-4ED5-88A9-640844834112}" sibTransId="{FA382EA3-5C2F-4516-9368-778BFDB2540A}"/>
    <dgm:cxn modelId="{C8F6BFD9-5626-4A8A-831D-7F9E4E5EA906}" type="presOf" srcId="{178FB72A-04D2-431C-9527-0D3DAD933BE9}" destId="{EE1F3F3B-8ABD-42F3-BC0F-6C86779B083D}" srcOrd="0" destOrd="0" presId="urn:microsoft.com/office/officeart/2005/8/layout/chevron2"/>
    <dgm:cxn modelId="{497A09E6-069F-43CC-8CFF-6D34C29A7883}" type="presParOf" srcId="{0900F596-086A-4A03-A5A8-5D0440D3103D}" destId="{BAE475F8-D831-4C5B-A6B3-562EEA81A186}" srcOrd="0" destOrd="0" presId="urn:microsoft.com/office/officeart/2005/8/layout/chevron2"/>
    <dgm:cxn modelId="{B3CC25DE-C6EA-41AF-8A18-B87421AA2FAB}" type="presParOf" srcId="{BAE475F8-D831-4C5B-A6B3-562EEA81A186}" destId="{06BF72FD-A9CF-4305-AA3E-BC661C9DFEB6}" srcOrd="0" destOrd="0" presId="urn:microsoft.com/office/officeart/2005/8/layout/chevron2"/>
    <dgm:cxn modelId="{8A6D1054-0B23-4443-8A14-28BC2E5C0759}" type="presParOf" srcId="{BAE475F8-D831-4C5B-A6B3-562EEA81A186}" destId="{AA7A24B5-5B5C-4DC2-8470-841E3DE4B160}" srcOrd="1" destOrd="0" presId="urn:microsoft.com/office/officeart/2005/8/layout/chevron2"/>
    <dgm:cxn modelId="{621FA681-C582-4153-BF3F-36A930B61A37}" type="presParOf" srcId="{0900F596-086A-4A03-A5A8-5D0440D3103D}" destId="{3C3259FC-0169-4F86-98FD-529515259A2C}" srcOrd="1" destOrd="0" presId="urn:microsoft.com/office/officeart/2005/8/layout/chevron2"/>
    <dgm:cxn modelId="{711225BD-8D97-440C-A471-886674AE97D2}" type="presParOf" srcId="{0900F596-086A-4A03-A5A8-5D0440D3103D}" destId="{2D3ECCB6-FFBB-45EB-95A7-3752C6D5C157}" srcOrd="2" destOrd="0" presId="urn:microsoft.com/office/officeart/2005/8/layout/chevron2"/>
    <dgm:cxn modelId="{75E3C38D-6B7E-4802-8244-34CE46469C8A}" type="presParOf" srcId="{2D3ECCB6-FFBB-45EB-95A7-3752C6D5C157}" destId="{EE1F3F3B-8ABD-42F3-BC0F-6C86779B083D}" srcOrd="0" destOrd="0" presId="urn:microsoft.com/office/officeart/2005/8/layout/chevron2"/>
    <dgm:cxn modelId="{74E7DD69-AD07-41DC-ACEB-9C2826F5BD47}" type="presParOf" srcId="{2D3ECCB6-FFBB-45EB-95A7-3752C6D5C157}" destId="{BF9E28CA-11FA-4316-9854-1B7CD953FF00}" srcOrd="1" destOrd="0" presId="urn:microsoft.com/office/officeart/2005/8/layout/chevron2"/>
    <dgm:cxn modelId="{DBAA4100-F47E-48C7-9C15-A92DC40CE14F}" type="presParOf" srcId="{0900F596-086A-4A03-A5A8-5D0440D3103D}" destId="{57DA48DD-ED79-47A5-BA14-6FE2052DD848}" srcOrd="3" destOrd="0" presId="urn:microsoft.com/office/officeart/2005/8/layout/chevron2"/>
    <dgm:cxn modelId="{868E0ECB-0C7D-476A-975A-D9F86B704B8E}" type="presParOf" srcId="{0900F596-086A-4A03-A5A8-5D0440D3103D}" destId="{33989E13-81CE-4744-B31D-2D57B31C12CE}" srcOrd="4" destOrd="0" presId="urn:microsoft.com/office/officeart/2005/8/layout/chevron2"/>
    <dgm:cxn modelId="{D9322160-2990-496A-B50C-A9FC38ADA92D}" type="presParOf" srcId="{33989E13-81CE-4744-B31D-2D57B31C12CE}" destId="{83A724A2-A489-4183-A9C9-F89376B2B8AE}" srcOrd="0" destOrd="0" presId="urn:microsoft.com/office/officeart/2005/8/layout/chevron2"/>
    <dgm:cxn modelId="{B5A20384-9B55-417B-AAA4-FB97A0784C7E}" type="presParOf" srcId="{33989E13-81CE-4744-B31D-2D57B31C12CE}" destId="{42A03B98-D63F-46FC-9B3A-ED62D6F0D1C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A9B9290-B9A4-4478-BA66-84A0C62414A0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3BD7406-543A-47C9-B412-E11A4A2F5AA4}">
      <dgm:prSet phldrT="[Текст]" custT="1"/>
      <dgm:spPr/>
      <dgm:t>
        <a:bodyPr/>
        <a:lstStyle/>
        <a:p>
          <a:r>
            <a:rPr lang="ru-RU" sz="1600" dirty="0" smtClean="0"/>
            <a:t>Разработка ТУ на комплексную технологию</a:t>
          </a:r>
          <a:endParaRPr lang="ru-RU" sz="1600" dirty="0"/>
        </a:p>
      </dgm:t>
    </dgm:pt>
    <dgm:pt modelId="{66A9C734-7B65-4A24-849D-CBC769C3395E}" type="parTrans" cxnId="{AF4C8225-36B1-4EAF-8452-A69520E2BC64}">
      <dgm:prSet/>
      <dgm:spPr/>
      <dgm:t>
        <a:bodyPr/>
        <a:lstStyle/>
        <a:p>
          <a:endParaRPr lang="ru-RU" sz="2400"/>
        </a:p>
      </dgm:t>
    </dgm:pt>
    <dgm:pt modelId="{0852CF5D-1420-47C9-BCE9-42B829FD3605}" type="sibTrans" cxnId="{AF4C8225-36B1-4EAF-8452-A69520E2BC64}">
      <dgm:prSet/>
      <dgm:spPr/>
      <dgm:t>
        <a:bodyPr/>
        <a:lstStyle/>
        <a:p>
          <a:endParaRPr lang="ru-RU" sz="2400"/>
        </a:p>
      </dgm:t>
    </dgm:pt>
    <dgm:pt modelId="{14BF4DCA-2B13-4720-A07F-7E36BB35F104}">
      <dgm:prSet phldrT="[Текст]" custT="1"/>
      <dgm:spPr/>
      <dgm:t>
        <a:bodyPr/>
        <a:lstStyle/>
        <a:p>
          <a:r>
            <a:rPr lang="ru-RU" sz="1600" dirty="0" smtClean="0"/>
            <a:t>Разработка и производство технологического оборудования  и оснастки для выпуска изделий</a:t>
          </a:r>
          <a:endParaRPr lang="ru-RU" sz="1600" dirty="0"/>
        </a:p>
      </dgm:t>
    </dgm:pt>
    <dgm:pt modelId="{F09608B5-DFD1-4BFB-97E7-D4C904D38445}" type="parTrans" cxnId="{83940DAD-EDA5-45D9-A10F-5BC5A7BD6173}">
      <dgm:prSet/>
      <dgm:spPr/>
      <dgm:t>
        <a:bodyPr/>
        <a:lstStyle/>
        <a:p>
          <a:endParaRPr lang="ru-RU" sz="2400"/>
        </a:p>
      </dgm:t>
    </dgm:pt>
    <dgm:pt modelId="{2CB6C88E-DC79-4CAF-859C-973CDF62C5D7}" type="sibTrans" cxnId="{83940DAD-EDA5-45D9-A10F-5BC5A7BD6173}">
      <dgm:prSet/>
      <dgm:spPr/>
      <dgm:t>
        <a:bodyPr/>
        <a:lstStyle/>
        <a:p>
          <a:endParaRPr lang="ru-RU" sz="2400"/>
        </a:p>
      </dgm:t>
    </dgm:pt>
    <dgm:pt modelId="{17FDB7EF-9898-44AB-8996-0F46FE3D843E}">
      <dgm:prSet phldrT="[Текст]" custT="1"/>
      <dgm:spPr/>
      <dgm:t>
        <a:bodyPr/>
        <a:lstStyle/>
        <a:p>
          <a:r>
            <a:rPr lang="ru-RU" sz="1600" b="0" dirty="0" smtClean="0"/>
            <a:t>Разработка программы совместных мероприятий с ЦКР СПб по взаимодействию с государственными регулирующими органами</a:t>
          </a:r>
          <a:endParaRPr lang="ru-RU" sz="1600" b="0" dirty="0"/>
        </a:p>
      </dgm:t>
    </dgm:pt>
    <dgm:pt modelId="{59F0DFBE-FE33-4E94-BEEB-5F0B96677DD1}" type="parTrans" cxnId="{ECEB25C1-0077-4A5A-84F4-6C22C99B77CD}">
      <dgm:prSet/>
      <dgm:spPr/>
      <dgm:t>
        <a:bodyPr/>
        <a:lstStyle/>
        <a:p>
          <a:endParaRPr lang="ru-RU" sz="2400"/>
        </a:p>
      </dgm:t>
    </dgm:pt>
    <dgm:pt modelId="{6517F3E3-10EE-42B0-9AAE-AA021572E124}" type="sibTrans" cxnId="{ECEB25C1-0077-4A5A-84F4-6C22C99B77CD}">
      <dgm:prSet/>
      <dgm:spPr/>
      <dgm:t>
        <a:bodyPr/>
        <a:lstStyle/>
        <a:p>
          <a:endParaRPr lang="ru-RU" sz="2400"/>
        </a:p>
      </dgm:t>
    </dgm:pt>
    <dgm:pt modelId="{6AE04ECB-3DFE-4E75-B973-76859C871154}">
      <dgm:prSet phldrT="[Текст]" custT="1"/>
      <dgm:spPr/>
      <dgm:t>
        <a:bodyPr/>
        <a:lstStyle/>
        <a:p>
          <a:r>
            <a:rPr lang="ru-RU" sz="1400" b="1" dirty="0" smtClean="0">
              <a:latin typeface="+mj-lt"/>
            </a:rPr>
            <a:t>Маркетинговая программа</a:t>
          </a:r>
          <a:endParaRPr lang="ru-RU" sz="1400" b="1" dirty="0">
            <a:latin typeface="+mj-lt"/>
          </a:endParaRPr>
        </a:p>
      </dgm:t>
    </dgm:pt>
    <dgm:pt modelId="{46068A74-E452-4283-86AD-A33130EF0899}" type="sibTrans" cxnId="{D844C0EE-2C7B-40A9-9ABC-424CE730372D}">
      <dgm:prSet/>
      <dgm:spPr/>
      <dgm:t>
        <a:bodyPr/>
        <a:lstStyle/>
        <a:p>
          <a:endParaRPr lang="ru-RU" sz="2400"/>
        </a:p>
      </dgm:t>
    </dgm:pt>
    <dgm:pt modelId="{C441EACB-F3E2-42DA-8C0D-71CC263B079B}" type="parTrans" cxnId="{D844C0EE-2C7B-40A9-9ABC-424CE730372D}">
      <dgm:prSet/>
      <dgm:spPr/>
      <dgm:t>
        <a:bodyPr/>
        <a:lstStyle/>
        <a:p>
          <a:endParaRPr lang="ru-RU" sz="2400"/>
        </a:p>
      </dgm:t>
    </dgm:pt>
    <dgm:pt modelId="{178FB72A-04D2-431C-9527-0D3DAD933BE9}">
      <dgm:prSet phldrT="[Текст]" custT="1"/>
      <dgm:spPr/>
      <dgm:t>
        <a:bodyPr/>
        <a:lstStyle/>
        <a:p>
          <a:r>
            <a:rPr lang="ru-RU" sz="1400" b="1" dirty="0" smtClean="0">
              <a:latin typeface="+mj-lt"/>
            </a:rPr>
            <a:t>Продуктовые проекты</a:t>
          </a:r>
          <a:endParaRPr lang="ru-RU" sz="1400" b="1" dirty="0">
            <a:latin typeface="+mj-lt"/>
          </a:endParaRPr>
        </a:p>
      </dgm:t>
    </dgm:pt>
    <dgm:pt modelId="{D40F466A-E731-4456-A445-3AC6657993C7}" type="sibTrans" cxnId="{022A0D46-7011-4C77-9026-556DDE153076}">
      <dgm:prSet/>
      <dgm:spPr/>
      <dgm:t>
        <a:bodyPr/>
        <a:lstStyle/>
        <a:p>
          <a:endParaRPr lang="ru-RU" sz="2400"/>
        </a:p>
      </dgm:t>
    </dgm:pt>
    <dgm:pt modelId="{6759C1B4-F145-4F0D-BF25-461684C05787}" type="parTrans" cxnId="{022A0D46-7011-4C77-9026-556DDE153076}">
      <dgm:prSet/>
      <dgm:spPr/>
      <dgm:t>
        <a:bodyPr/>
        <a:lstStyle/>
        <a:p>
          <a:endParaRPr lang="ru-RU" sz="2400"/>
        </a:p>
      </dgm:t>
    </dgm:pt>
    <dgm:pt modelId="{6AC6689A-14E0-43DF-A2EC-B7ABE01A30C4}">
      <dgm:prSet phldrT="[Текст]" custT="1"/>
      <dgm:spPr/>
      <dgm:t>
        <a:bodyPr/>
        <a:lstStyle/>
        <a:p>
          <a:r>
            <a:rPr lang="ru-RU" sz="1600" dirty="0" smtClean="0"/>
            <a:t>Патентование и сертификация (государственная и отраслевая)</a:t>
          </a:r>
          <a:endParaRPr lang="ru-RU" sz="1600" dirty="0"/>
        </a:p>
      </dgm:t>
    </dgm:pt>
    <dgm:pt modelId="{9654B56A-FBBA-441E-A5AE-32E349C93938}" type="parTrans" cxnId="{2B37D348-A3AB-41FB-AEFB-88C159F69AC8}">
      <dgm:prSet/>
      <dgm:spPr/>
      <dgm:t>
        <a:bodyPr/>
        <a:lstStyle/>
        <a:p>
          <a:endParaRPr lang="ru-RU" sz="2400"/>
        </a:p>
      </dgm:t>
    </dgm:pt>
    <dgm:pt modelId="{52FCB587-FF55-409A-9B0D-88113E18F4E7}" type="sibTrans" cxnId="{2B37D348-A3AB-41FB-AEFB-88C159F69AC8}">
      <dgm:prSet/>
      <dgm:spPr/>
      <dgm:t>
        <a:bodyPr/>
        <a:lstStyle/>
        <a:p>
          <a:endParaRPr lang="ru-RU" sz="2400"/>
        </a:p>
      </dgm:t>
    </dgm:pt>
    <dgm:pt modelId="{9F3C456A-357A-4727-B0D0-38951E08754D}">
      <dgm:prSet phldrT="[Текст]" custT="1"/>
      <dgm:spPr/>
      <dgm:t>
        <a:bodyPr/>
        <a:lstStyle/>
        <a:p>
          <a:r>
            <a:rPr lang="ru-RU" sz="1600" dirty="0" smtClean="0"/>
            <a:t>Освоение серийного производства</a:t>
          </a:r>
          <a:endParaRPr lang="ru-RU" sz="1600" dirty="0"/>
        </a:p>
      </dgm:t>
    </dgm:pt>
    <dgm:pt modelId="{29291048-9338-4338-A72A-DBBB96CB673F}" type="parTrans" cxnId="{2D55720D-F913-475E-978A-7DA3091AA3C0}">
      <dgm:prSet/>
      <dgm:spPr/>
      <dgm:t>
        <a:bodyPr/>
        <a:lstStyle/>
        <a:p>
          <a:endParaRPr lang="ru-RU" sz="2400"/>
        </a:p>
      </dgm:t>
    </dgm:pt>
    <dgm:pt modelId="{D9D47359-47FD-4814-A7D0-06693F3CF4AC}" type="sibTrans" cxnId="{2D55720D-F913-475E-978A-7DA3091AA3C0}">
      <dgm:prSet/>
      <dgm:spPr/>
      <dgm:t>
        <a:bodyPr/>
        <a:lstStyle/>
        <a:p>
          <a:endParaRPr lang="ru-RU" sz="2400"/>
        </a:p>
      </dgm:t>
    </dgm:pt>
    <dgm:pt modelId="{CD811712-5303-46DC-B0BA-E566EB5CBEC0}">
      <dgm:prSet phldrT="[Текст]" custT="1"/>
      <dgm:spPr/>
      <dgm:t>
        <a:bodyPr/>
        <a:lstStyle/>
        <a:p>
          <a:r>
            <a:rPr lang="ru-RU" sz="1600" dirty="0" smtClean="0"/>
            <a:t>Трансфер технологий в смежные отрасли</a:t>
          </a:r>
          <a:endParaRPr lang="ru-RU" sz="1600" dirty="0"/>
        </a:p>
      </dgm:t>
    </dgm:pt>
    <dgm:pt modelId="{CE15A3C6-3EDA-4585-8015-D2324E62EC8F}" type="parTrans" cxnId="{FCB5005F-4770-49F6-87BC-D765BAFDF6CB}">
      <dgm:prSet/>
      <dgm:spPr/>
      <dgm:t>
        <a:bodyPr/>
        <a:lstStyle/>
        <a:p>
          <a:endParaRPr lang="ru-RU" sz="2400"/>
        </a:p>
      </dgm:t>
    </dgm:pt>
    <dgm:pt modelId="{398113FE-C8A9-43C5-91D0-5BEEF0262650}" type="sibTrans" cxnId="{FCB5005F-4770-49F6-87BC-D765BAFDF6CB}">
      <dgm:prSet/>
      <dgm:spPr/>
      <dgm:t>
        <a:bodyPr/>
        <a:lstStyle/>
        <a:p>
          <a:endParaRPr lang="ru-RU" sz="2400"/>
        </a:p>
      </dgm:t>
    </dgm:pt>
    <dgm:pt modelId="{850D6DB1-7E60-4BC0-8C5E-83C9BD5BD863}">
      <dgm:prSet phldrT="[Текст]" custT="1"/>
      <dgm:spPr/>
      <dgm:t>
        <a:bodyPr/>
        <a:lstStyle/>
        <a:p>
          <a:r>
            <a:rPr lang="ru-RU" sz="1600" b="0" dirty="0" smtClean="0"/>
            <a:t>Реализация кампании по продвижению и популяризации композитных материалов и кластерных продуктов</a:t>
          </a:r>
          <a:endParaRPr lang="ru-RU" sz="1600" b="0" dirty="0"/>
        </a:p>
      </dgm:t>
    </dgm:pt>
    <dgm:pt modelId="{55B24CE2-92AC-486E-92AC-4F07197E6F53}" type="parTrans" cxnId="{15845D51-F742-4F20-B566-973C5E139899}">
      <dgm:prSet/>
      <dgm:spPr/>
      <dgm:t>
        <a:bodyPr/>
        <a:lstStyle/>
        <a:p>
          <a:endParaRPr lang="ru-RU" sz="2400"/>
        </a:p>
      </dgm:t>
    </dgm:pt>
    <dgm:pt modelId="{A42FB4A3-826E-432D-A2DC-1912A8B2D386}" type="sibTrans" cxnId="{15845D51-F742-4F20-B566-973C5E139899}">
      <dgm:prSet/>
      <dgm:spPr/>
      <dgm:t>
        <a:bodyPr/>
        <a:lstStyle/>
        <a:p>
          <a:endParaRPr lang="ru-RU" sz="2400"/>
        </a:p>
      </dgm:t>
    </dgm:pt>
    <dgm:pt modelId="{F780C846-442D-47B4-839A-3D3758760B9C}">
      <dgm:prSet phldrT="[Текст]" custT="1"/>
      <dgm:spPr/>
      <dgm:t>
        <a:bodyPr/>
        <a:lstStyle/>
        <a:p>
          <a:r>
            <a:rPr lang="ru-RU" sz="1600" dirty="0" smtClean="0"/>
            <a:t>Выпуск опытной партии</a:t>
          </a:r>
          <a:endParaRPr lang="ru-RU" sz="1600" dirty="0"/>
        </a:p>
      </dgm:t>
    </dgm:pt>
    <dgm:pt modelId="{CDFBB83F-F6AD-4D85-9DE3-66CF49F36D76}" type="parTrans" cxnId="{770724BD-4AA5-47B8-A515-CAAFF55B1376}">
      <dgm:prSet/>
      <dgm:spPr/>
      <dgm:t>
        <a:bodyPr/>
        <a:lstStyle/>
        <a:p>
          <a:endParaRPr lang="ru-RU"/>
        </a:p>
      </dgm:t>
    </dgm:pt>
    <dgm:pt modelId="{CF2DAF57-A64F-4646-B68A-AD4AD09F83C3}" type="sibTrans" cxnId="{770724BD-4AA5-47B8-A515-CAAFF55B1376}">
      <dgm:prSet/>
      <dgm:spPr/>
      <dgm:t>
        <a:bodyPr/>
        <a:lstStyle/>
        <a:p>
          <a:endParaRPr lang="ru-RU"/>
        </a:p>
      </dgm:t>
    </dgm:pt>
    <dgm:pt modelId="{0900F596-086A-4A03-A5A8-5D0440D3103D}" type="pres">
      <dgm:prSet presAssocID="{9A9B9290-B9A4-4478-BA66-84A0C62414A0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D3ECCB6-FFBB-45EB-95A7-3752C6D5C157}" type="pres">
      <dgm:prSet presAssocID="{178FB72A-04D2-431C-9527-0D3DAD933BE9}" presName="composite" presStyleCnt="0"/>
      <dgm:spPr/>
    </dgm:pt>
    <dgm:pt modelId="{EE1F3F3B-8ABD-42F3-BC0F-6C86779B083D}" type="pres">
      <dgm:prSet presAssocID="{178FB72A-04D2-431C-9527-0D3DAD933BE9}" presName="parentText" presStyleLbl="alignNode1" presStyleIdx="0" presStyleCnt="2" custScaleX="85880" custLinFactNeighborY="931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9E28CA-11FA-4316-9854-1B7CD953FF00}" type="pres">
      <dgm:prSet presAssocID="{178FB72A-04D2-431C-9527-0D3DAD933BE9}" presName="descendantText" presStyleLbl="alignAcc1" presStyleIdx="0" presStyleCnt="2" custScaleY="123344" custLinFactNeighborX="272" custLinFactNeighborY="197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DA48DD-ED79-47A5-BA14-6FE2052DD848}" type="pres">
      <dgm:prSet presAssocID="{D40F466A-E731-4456-A445-3AC6657993C7}" presName="sp" presStyleCnt="0"/>
      <dgm:spPr/>
    </dgm:pt>
    <dgm:pt modelId="{33989E13-81CE-4744-B31D-2D57B31C12CE}" type="pres">
      <dgm:prSet presAssocID="{6AE04ECB-3DFE-4E75-B973-76859C871154}" presName="composite" presStyleCnt="0"/>
      <dgm:spPr/>
    </dgm:pt>
    <dgm:pt modelId="{83A724A2-A489-4183-A9C9-F89376B2B8AE}" type="pres">
      <dgm:prSet presAssocID="{6AE04ECB-3DFE-4E75-B973-76859C871154}" presName="parentText" presStyleLbl="alignNode1" presStyleIdx="1" presStyleCnt="2" custScaleX="8588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A03B98-D63F-46FC-9B3A-ED62D6F0D1C0}" type="pres">
      <dgm:prSet presAssocID="{6AE04ECB-3DFE-4E75-B973-76859C871154}" presName="descendantText" presStyleLbl="alignAcc1" presStyleIdx="1" presStyleCnt="2" custScaleY="81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CEB25C1-0077-4A5A-84F4-6C22C99B77CD}" srcId="{6AE04ECB-3DFE-4E75-B973-76859C871154}" destId="{17FDB7EF-9898-44AB-8996-0F46FE3D843E}" srcOrd="0" destOrd="0" parTransId="{59F0DFBE-FE33-4E94-BEEB-5F0B96677DD1}" sibTransId="{6517F3E3-10EE-42B0-9AAE-AA021572E124}"/>
    <dgm:cxn modelId="{2D55720D-F913-475E-978A-7DA3091AA3C0}" srcId="{178FB72A-04D2-431C-9527-0D3DAD933BE9}" destId="{9F3C456A-357A-4727-B0D0-38951E08754D}" srcOrd="4" destOrd="0" parTransId="{29291048-9338-4338-A72A-DBBB96CB673F}" sibTransId="{D9D47359-47FD-4814-A7D0-06693F3CF4AC}"/>
    <dgm:cxn modelId="{022A0D46-7011-4C77-9026-556DDE153076}" srcId="{9A9B9290-B9A4-4478-BA66-84A0C62414A0}" destId="{178FB72A-04D2-431C-9527-0D3DAD933BE9}" srcOrd="0" destOrd="0" parTransId="{6759C1B4-F145-4F0D-BF25-461684C05787}" sibTransId="{D40F466A-E731-4456-A445-3AC6657993C7}"/>
    <dgm:cxn modelId="{415E85CF-BD3F-4CF7-9450-F59B4F47FB3D}" type="presOf" srcId="{14BF4DCA-2B13-4720-A07F-7E36BB35F104}" destId="{BF9E28CA-11FA-4316-9854-1B7CD953FF00}" srcOrd="0" destOrd="1" presId="urn:microsoft.com/office/officeart/2005/8/layout/chevron2"/>
    <dgm:cxn modelId="{FCB5005F-4770-49F6-87BC-D765BAFDF6CB}" srcId="{178FB72A-04D2-431C-9527-0D3DAD933BE9}" destId="{CD811712-5303-46DC-B0BA-E566EB5CBEC0}" srcOrd="5" destOrd="0" parTransId="{CE15A3C6-3EDA-4585-8015-D2324E62EC8F}" sibTransId="{398113FE-C8A9-43C5-91D0-5BEEF0262650}"/>
    <dgm:cxn modelId="{2B37D348-A3AB-41FB-AEFB-88C159F69AC8}" srcId="{178FB72A-04D2-431C-9527-0D3DAD933BE9}" destId="{6AC6689A-14E0-43DF-A2EC-B7ABE01A30C4}" srcOrd="3" destOrd="0" parTransId="{9654B56A-FBBA-441E-A5AE-32E349C93938}" sibTransId="{52FCB587-FF55-409A-9B0D-88113E18F4E7}"/>
    <dgm:cxn modelId="{508BBAE6-45CC-49FA-9F48-C4D4ED631AD7}" type="presOf" srcId="{6AC6689A-14E0-43DF-A2EC-B7ABE01A30C4}" destId="{BF9E28CA-11FA-4316-9854-1B7CD953FF00}" srcOrd="0" destOrd="3" presId="urn:microsoft.com/office/officeart/2005/8/layout/chevron2"/>
    <dgm:cxn modelId="{110E4261-DF4F-4086-A322-A990AEEEEB4B}" type="presOf" srcId="{850D6DB1-7E60-4BC0-8C5E-83C9BD5BD863}" destId="{42A03B98-D63F-46FC-9B3A-ED62D6F0D1C0}" srcOrd="0" destOrd="1" presId="urn:microsoft.com/office/officeart/2005/8/layout/chevron2"/>
    <dgm:cxn modelId="{AF4C8225-36B1-4EAF-8452-A69520E2BC64}" srcId="{178FB72A-04D2-431C-9527-0D3DAD933BE9}" destId="{D3BD7406-543A-47C9-B412-E11A4A2F5AA4}" srcOrd="0" destOrd="0" parTransId="{66A9C734-7B65-4A24-849D-CBC769C3395E}" sibTransId="{0852CF5D-1420-47C9-BCE9-42B829FD3605}"/>
    <dgm:cxn modelId="{BAD329A7-DBA7-4B4C-82D9-A7248DE07225}" type="presOf" srcId="{F780C846-442D-47B4-839A-3D3758760B9C}" destId="{BF9E28CA-11FA-4316-9854-1B7CD953FF00}" srcOrd="0" destOrd="2" presId="urn:microsoft.com/office/officeart/2005/8/layout/chevron2"/>
    <dgm:cxn modelId="{B2AD36C6-D841-43DD-BA9A-5E27139E5BBD}" type="presOf" srcId="{CD811712-5303-46DC-B0BA-E566EB5CBEC0}" destId="{BF9E28CA-11FA-4316-9854-1B7CD953FF00}" srcOrd="0" destOrd="5" presId="urn:microsoft.com/office/officeart/2005/8/layout/chevron2"/>
    <dgm:cxn modelId="{67FC4121-24E8-4774-BB6F-41472F8A8926}" type="presOf" srcId="{6AE04ECB-3DFE-4E75-B973-76859C871154}" destId="{83A724A2-A489-4183-A9C9-F89376B2B8AE}" srcOrd="0" destOrd="0" presId="urn:microsoft.com/office/officeart/2005/8/layout/chevron2"/>
    <dgm:cxn modelId="{83940DAD-EDA5-45D9-A10F-5BC5A7BD6173}" srcId="{178FB72A-04D2-431C-9527-0D3DAD933BE9}" destId="{14BF4DCA-2B13-4720-A07F-7E36BB35F104}" srcOrd="1" destOrd="0" parTransId="{F09608B5-DFD1-4BFB-97E7-D4C904D38445}" sibTransId="{2CB6C88E-DC79-4CAF-859C-973CDF62C5D7}"/>
    <dgm:cxn modelId="{28A808FD-628D-4D63-A251-DD08C4FE562E}" type="presOf" srcId="{D3BD7406-543A-47C9-B412-E11A4A2F5AA4}" destId="{BF9E28CA-11FA-4316-9854-1B7CD953FF00}" srcOrd="0" destOrd="0" presId="urn:microsoft.com/office/officeart/2005/8/layout/chevron2"/>
    <dgm:cxn modelId="{B7173836-C79E-4E76-85B8-C212CC008465}" type="presOf" srcId="{17FDB7EF-9898-44AB-8996-0F46FE3D843E}" destId="{42A03B98-D63F-46FC-9B3A-ED62D6F0D1C0}" srcOrd="0" destOrd="0" presId="urn:microsoft.com/office/officeart/2005/8/layout/chevron2"/>
    <dgm:cxn modelId="{C9FE979E-1CEF-49A9-A2AD-5E80311F6581}" type="presOf" srcId="{9F3C456A-357A-4727-B0D0-38951E08754D}" destId="{BF9E28CA-11FA-4316-9854-1B7CD953FF00}" srcOrd="0" destOrd="4" presId="urn:microsoft.com/office/officeart/2005/8/layout/chevron2"/>
    <dgm:cxn modelId="{D844C0EE-2C7B-40A9-9ABC-424CE730372D}" srcId="{9A9B9290-B9A4-4478-BA66-84A0C62414A0}" destId="{6AE04ECB-3DFE-4E75-B973-76859C871154}" srcOrd="1" destOrd="0" parTransId="{C441EACB-F3E2-42DA-8C0D-71CC263B079B}" sibTransId="{46068A74-E452-4283-86AD-A33130EF0899}"/>
    <dgm:cxn modelId="{15845D51-F742-4F20-B566-973C5E139899}" srcId="{6AE04ECB-3DFE-4E75-B973-76859C871154}" destId="{850D6DB1-7E60-4BC0-8C5E-83C9BD5BD863}" srcOrd="1" destOrd="0" parTransId="{55B24CE2-92AC-486E-92AC-4F07197E6F53}" sibTransId="{A42FB4A3-826E-432D-A2DC-1912A8B2D386}"/>
    <dgm:cxn modelId="{038EF77E-2E97-4A4D-9D7C-7451EA2466B9}" type="presOf" srcId="{9A9B9290-B9A4-4478-BA66-84A0C62414A0}" destId="{0900F596-086A-4A03-A5A8-5D0440D3103D}" srcOrd="0" destOrd="0" presId="urn:microsoft.com/office/officeart/2005/8/layout/chevron2"/>
    <dgm:cxn modelId="{AA81B2B8-3E81-4EC0-A3FB-B985FE4810F8}" type="presOf" srcId="{178FB72A-04D2-431C-9527-0D3DAD933BE9}" destId="{EE1F3F3B-8ABD-42F3-BC0F-6C86779B083D}" srcOrd="0" destOrd="0" presId="urn:microsoft.com/office/officeart/2005/8/layout/chevron2"/>
    <dgm:cxn modelId="{770724BD-4AA5-47B8-A515-CAAFF55B1376}" srcId="{178FB72A-04D2-431C-9527-0D3DAD933BE9}" destId="{F780C846-442D-47B4-839A-3D3758760B9C}" srcOrd="2" destOrd="0" parTransId="{CDFBB83F-F6AD-4D85-9DE3-66CF49F36D76}" sibTransId="{CF2DAF57-A64F-4646-B68A-AD4AD09F83C3}"/>
    <dgm:cxn modelId="{F0E1D93E-5A02-4FAE-A551-997F63D67A2B}" type="presParOf" srcId="{0900F596-086A-4A03-A5A8-5D0440D3103D}" destId="{2D3ECCB6-FFBB-45EB-95A7-3752C6D5C157}" srcOrd="0" destOrd="0" presId="urn:microsoft.com/office/officeart/2005/8/layout/chevron2"/>
    <dgm:cxn modelId="{61479F92-C543-4EE4-8708-BF609B354D96}" type="presParOf" srcId="{2D3ECCB6-FFBB-45EB-95A7-3752C6D5C157}" destId="{EE1F3F3B-8ABD-42F3-BC0F-6C86779B083D}" srcOrd="0" destOrd="0" presId="urn:microsoft.com/office/officeart/2005/8/layout/chevron2"/>
    <dgm:cxn modelId="{F1D84E08-E972-478F-9734-F3635244665C}" type="presParOf" srcId="{2D3ECCB6-FFBB-45EB-95A7-3752C6D5C157}" destId="{BF9E28CA-11FA-4316-9854-1B7CD953FF00}" srcOrd="1" destOrd="0" presId="urn:microsoft.com/office/officeart/2005/8/layout/chevron2"/>
    <dgm:cxn modelId="{1873E4BD-64FE-4991-8DA4-79AC7836BD82}" type="presParOf" srcId="{0900F596-086A-4A03-A5A8-5D0440D3103D}" destId="{57DA48DD-ED79-47A5-BA14-6FE2052DD848}" srcOrd="1" destOrd="0" presId="urn:microsoft.com/office/officeart/2005/8/layout/chevron2"/>
    <dgm:cxn modelId="{68E8C1B5-3299-41A7-B1E5-68E68C572B4D}" type="presParOf" srcId="{0900F596-086A-4A03-A5A8-5D0440D3103D}" destId="{33989E13-81CE-4744-B31D-2D57B31C12CE}" srcOrd="2" destOrd="0" presId="urn:microsoft.com/office/officeart/2005/8/layout/chevron2"/>
    <dgm:cxn modelId="{B558A851-EE1D-4160-A2BA-47747681BA95}" type="presParOf" srcId="{33989E13-81CE-4744-B31D-2D57B31C12CE}" destId="{83A724A2-A489-4183-A9C9-F89376B2B8AE}" srcOrd="0" destOrd="0" presId="urn:microsoft.com/office/officeart/2005/8/layout/chevron2"/>
    <dgm:cxn modelId="{BC62A526-FECE-41B6-8A0F-F16573A5B785}" type="presParOf" srcId="{33989E13-81CE-4744-B31D-2D57B31C12CE}" destId="{42A03B98-D63F-46FC-9B3A-ED62D6F0D1C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3729A8E-1FAE-4455-80EB-5CC001DE9140}">
      <dsp:nvSpPr>
        <dsp:cNvPr id="0" name=""/>
        <dsp:cNvSpPr/>
      </dsp:nvSpPr>
      <dsp:spPr>
        <a:xfrm>
          <a:off x="138983" y="0"/>
          <a:ext cx="1566315" cy="16262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Объекты транспортной инфраструктуры</a:t>
          </a:r>
          <a:endParaRPr lang="ru-RU" sz="12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38983" y="0"/>
        <a:ext cx="1566315" cy="426534"/>
      </dsp:txXfrm>
    </dsp:sp>
    <dsp:sp modelId="{F0B58A76-C84E-4485-96EC-A35C492D810B}">
      <dsp:nvSpPr>
        <dsp:cNvPr id="0" name=""/>
        <dsp:cNvSpPr/>
      </dsp:nvSpPr>
      <dsp:spPr>
        <a:xfrm>
          <a:off x="177131" y="897794"/>
          <a:ext cx="1780495" cy="233038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latin typeface="Arial" panose="020B0604020202020204" pitchFamily="34" charset="0"/>
              <a:cs typeface="Arial" panose="020B0604020202020204" pitchFamily="34" charset="0"/>
            </a:rPr>
            <a:t>Ремонт и замена карликовых светофоров в рамках обновления железнодорожной инфраструктуры</a:t>
          </a:r>
          <a:endParaRPr lang="ru-RU" sz="1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77131" y="897794"/>
        <a:ext cx="1780495" cy="2330386"/>
      </dsp:txXfrm>
    </dsp:sp>
    <dsp:sp modelId="{C83A48C1-BD92-4124-9D4D-DB53DBAE9363}">
      <dsp:nvSpPr>
        <dsp:cNvPr id="0" name=""/>
        <dsp:cNvSpPr/>
      </dsp:nvSpPr>
      <dsp:spPr>
        <a:xfrm>
          <a:off x="1853989" y="95704"/>
          <a:ext cx="315223" cy="2351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853989" y="95704"/>
        <a:ext cx="315223" cy="235126"/>
      </dsp:txXfrm>
    </dsp:sp>
    <dsp:sp modelId="{AF9711C8-C0A6-4197-8443-C873D01C6CE7}">
      <dsp:nvSpPr>
        <dsp:cNvPr id="0" name=""/>
        <dsp:cNvSpPr/>
      </dsp:nvSpPr>
      <dsp:spPr>
        <a:xfrm>
          <a:off x="2300060" y="0"/>
          <a:ext cx="1523884" cy="16262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Судостроение</a:t>
          </a:r>
          <a:endParaRPr lang="ru-RU" sz="12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300060" y="0"/>
        <a:ext cx="1523884" cy="426534"/>
      </dsp:txXfrm>
    </dsp:sp>
    <dsp:sp modelId="{1C03038F-7296-439B-941A-79BF457B0EAD}">
      <dsp:nvSpPr>
        <dsp:cNvPr id="0" name=""/>
        <dsp:cNvSpPr/>
      </dsp:nvSpPr>
      <dsp:spPr>
        <a:xfrm>
          <a:off x="2468558" y="906305"/>
          <a:ext cx="1589066" cy="236860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latin typeface="Arial" panose="020B0604020202020204" pitchFamily="34" charset="0"/>
              <a:cs typeface="Arial" panose="020B0604020202020204" pitchFamily="34" charset="0"/>
            </a:rPr>
            <a:t>Проектирование и строительство судов из композиционных материалов (корпус и элементы)</a:t>
          </a:r>
          <a:endParaRPr lang="ru-RU" sz="12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latin typeface="Arial" panose="020B0604020202020204" pitchFamily="34" charset="0"/>
              <a:cs typeface="Arial" panose="020B0604020202020204" pitchFamily="34" charset="0"/>
            </a:rPr>
            <a:t> Использование композитных покрытий</a:t>
          </a:r>
        </a:p>
      </dsp:txBody>
      <dsp:txXfrm>
        <a:off x="2468558" y="906305"/>
        <a:ext cx="1589066" cy="2368609"/>
      </dsp:txXfrm>
    </dsp:sp>
    <dsp:sp modelId="{C6512B71-74DA-4C88-92A9-866B01ED8609}">
      <dsp:nvSpPr>
        <dsp:cNvPr id="0" name=""/>
        <dsp:cNvSpPr/>
      </dsp:nvSpPr>
      <dsp:spPr>
        <a:xfrm>
          <a:off x="3975259" y="95704"/>
          <a:ext cx="320786" cy="2351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975259" y="95704"/>
        <a:ext cx="320786" cy="235126"/>
      </dsp:txXfrm>
    </dsp:sp>
    <dsp:sp modelId="{B8CAF31F-A426-42C0-A2F3-66C073BF97D8}">
      <dsp:nvSpPr>
        <dsp:cNvPr id="0" name=""/>
        <dsp:cNvSpPr/>
      </dsp:nvSpPr>
      <dsp:spPr>
        <a:xfrm>
          <a:off x="4429203" y="0"/>
          <a:ext cx="1550780" cy="16262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Строительство</a:t>
          </a:r>
          <a:endParaRPr lang="ru-RU" sz="12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429203" y="0"/>
        <a:ext cx="1550780" cy="426534"/>
      </dsp:txXfrm>
    </dsp:sp>
    <dsp:sp modelId="{AEA7957B-2916-4FD4-A1A4-669B634E9F04}">
      <dsp:nvSpPr>
        <dsp:cNvPr id="0" name=""/>
        <dsp:cNvSpPr/>
      </dsp:nvSpPr>
      <dsp:spPr>
        <a:xfrm>
          <a:off x="4518877" y="874234"/>
          <a:ext cx="1751757" cy="234352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latin typeface="Arial" panose="020B0604020202020204" pitchFamily="34" charset="0"/>
              <a:cs typeface="Arial" panose="020B0604020202020204" pitchFamily="34" charset="0"/>
            </a:rPr>
            <a:t>Строительство дорог, мостов и др. сооружений с использованием несущих бетонных конструкций, армированных композитными элементами</a:t>
          </a:r>
          <a:endParaRPr lang="ru-RU" sz="1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518877" y="874234"/>
        <a:ext cx="1751757" cy="2343527"/>
      </dsp:txXfrm>
    </dsp:sp>
    <dsp:sp modelId="{C39D897E-F02F-437C-AB6C-0D4D1798F4DF}">
      <dsp:nvSpPr>
        <dsp:cNvPr id="0" name=""/>
        <dsp:cNvSpPr/>
      </dsp:nvSpPr>
      <dsp:spPr>
        <a:xfrm>
          <a:off x="6144081" y="95704"/>
          <a:ext cx="347887" cy="2351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144081" y="95704"/>
        <a:ext cx="347887" cy="235126"/>
      </dsp:txXfrm>
    </dsp:sp>
    <dsp:sp modelId="{1F03D16D-E74C-451B-A04C-BB3C52A65279}">
      <dsp:nvSpPr>
        <dsp:cNvPr id="0" name=""/>
        <dsp:cNvSpPr/>
      </dsp:nvSpPr>
      <dsp:spPr>
        <a:xfrm>
          <a:off x="6636376" y="0"/>
          <a:ext cx="1544179" cy="16262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Радиоприборо</a:t>
          </a:r>
          <a:r>
            <a:rPr lang="ru-RU" sz="12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-строение</a:t>
          </a:r>
          <a:endParaRPr lang="ru-RU" sz="1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636376" y="0"/>
        <a:ext cx="1544179" cy="426534"/>
      </dsp:txXfrm>
    </dsp:sp>
    <dsp:sp modelId="{464C1375-27BA-4544-9B5E-93194E04E487}">
      <dsp:nvSpPr>
        <dsp:cNvPr id="0" name=""/>
        <dsp:cNvSpPr/>
      </dsp:nvSpPr>
      <dsp:spPr>
        <a:xfrm>
          <a:off x="6775092" y="921257"/>
          <a:ext cx="1442250" cy="22839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Использова-ние</a:t>
          </a:r>
          <a:r>
            <a:rPr lang="ru-RU" sz="1200" kern="1200" dirty="0" smtClean="0">
              <a:latin typeface="Arial" panose="020B0604020202020204" pitchFamily="34" charset="0"/>
              <a:cs typeface="Arial" panose="020B0604020202020204" pitchFamily="34" charset="0"/>
            </a:rPr>
            <a:t> радиопрозрачных покрытий и РЛС</a:t>
          </a:r>
          <a:endParaRPr lang="ru-RU" sz="1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775092" y="921257"/>
        <a:ext cx="1442250" cy="2283921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A44A625-BEDB-4D07-9961-0AD7C62A7E35}">
      <dsp:nvSpPr>
        <dsp:cNvPr id="0" name=""/>
        <dsp:cNvSpPr/>
      </dsp:nvSpPr>
      <dsp:spPr>
        <a:xfrm>
          <a:off x="0" y="328529"/>
          <a:ext cx="5472732" cy="4788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7F5FB4-8F36-4A54-B07C-C3BAC9DC5ADD}">
      <dsp:nvSpPr>
        <dsp:cNvPr id="0" name=""/>
        <dsp:cNvSpPr/>
      </dsp:nvSpPr>
      <dsp:spPr>
        <a:xfrm>
          <a:off x="273636" y="48089"/>
          <a:ext cx="5093772" cy="56088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99" tIns="0" rIns="144799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+mj-lt"/>
            </a:rPr>
            <a:t>Карликовый светофор для ж/д</a:t>
          </a:r>
          <a:endParaRPr lang="ru-RU" sz="1600" b="1" kern="1200" dirty="0">
            <a:latin typeface="+mj-lt"/>
          </a:endParaRPr>
        </a:p>
      </dsp:txBody>
      <dsp:txXfrm>
        <a:off x="273636" y="48089"/>
        <a:ext cx="5093772" cy="560880"/>
      </dsp:txXfrm>
    </dsp:sp>
    <dsp:sp modelId="{7E9250C4-CE6D-46A1-91EE-2CAA0F0542A2}">
      <dsp:nvSpPr>
        <dsp:cNvPr id="0" name=""/>
        <dsp:cNvSpPr/>
      </dsp:nvSpPr>
      <dsp:spPr>
        <a:xfrm>
          <a:off x="0" y="1190369"/>
          <a:ext cx="5472732" cy="4788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5901C4-78E0-43BF-91ED-275A7A31AD00}">
      <dsp:nvSpPr>
        <dsp:cNvPr id="0" name=""/>
        <dsp:cNvSpPr/>
      </dsp:nvSpPr>
      <dsp:spPr>
        <a:xfrm>
          <a:off x="273636" y="909929"/>
          <a:ext cx="5093772" cy="560880"/>
        </a:xfrm>
        <a:prstGeom prst="roundRect">
          <a:avLst/>
        </a:prstGeom>
        <a:solidFill>
          <a:srgbClr val="275C9D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99" tIns="0" rIns="144799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 dirty="0" smtClean="0">
            <a:latin typeface="+mj-lt"/>
          </a:endParaRP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+mj-lt"/>
            </a:rPr>
            <a:t>Судостроение из композиционных материалов (корпус и элементы)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 dirty="0">
            <a:latin typeface="+mj-lt"/>
          </a:endParaRPr>
        </a:p>
      </dsp:txBody>
      <dsp:txXfrm>
        <a:off x="273636" y="909929"/>
        <a:ext cx="5093772" cy="560880"/>
      </dsp:txXfrm>
    </dsp:sp>
    <dsp:sp modelId="{202E46E1-7178-450F-89DB-8BD473061BF1}">
      <dsp:nvSpPr>
        <dsp:cNvPr id="0" name=""/>
        <dsp:cNvSpPr/>
      </dsp:nvSpPr>
      <dsp:spPr>
        <a:xfrm>
          <a:off x="0" y="2052209"/>
          <a:ext cx="5472732" cy="4788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7E0DC6-833C-407C-88E7-709916ABB7B0}">
      <dsp:nvSpPr>
        <dsp:cNvPr id="0" name=""/>
        <dsp:cNvSpPr/>
      </dsp:nvSpPr>
      <dsp:spPr>
        <a:xfrm>
          <a:off x="273636" y="1771769"/>
          <a:ext cx="5184641" cy="560880"/>
        </a:xfrm>
        <a:prstGeom prst="roundRect">
          <a:avLst/>
        </a:prstGeom>
        <a:solidFill>
          <a:srgbClr val="275C9D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99" tIns="0" rIns="144799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+mj-lt"/>
            </a:rPr>
            <a:t>Конструкции мостов, дорожные покрытия и </a:t>
          </a:r>
          <a:br>
            <a:rPr lang="ru-RU" sz="1600" b="1" kern="1200" dirty="0" smtClean="0">
              <a:latin typeface="+mj-lt"/>
            </a:rPr>
          </a:br>
          <a:r>
            <a:rPr lang="ru-RU" sz="1600" b="1" kern="1200" dirty="0" smtClean="0">
              <a:latin typeface="+mj-lt"/>
            </a:rPr>
            <a:t>иные промышленные сооружения</a:t>
          </a:r>
          <a:endParaRPr lang="ru-RU" sz="1600" b="1" kern="1200" dirty="0">
            <a:latin typeface="+mj-lt"/>
          </a:endParaRPr>
        </a:p>
      </dsp:txBody>
      <dsp:txXfrm>
        <a:off x="273636" y="1771769"/>
        <a:ext cx="5184641" cy="560880"/>
      </dsp:txXfrm>
    </dsp:sp>
    <dsp:sp modelId="{4B9FAA65-45BB-4969-8249-A058896FB504}">
      <dsp:nvSpPr>
        <dsp:cNvPr id="0" name=""/>
        <dsp:cNvSpPr/>
      </dsp:nvSpPr>
      <dsp:spPr>
        <a:xfrm>
          <a:off x="0" y="2914049"/>
          <a:ext cx="5472732" cy="4788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DADA11-F9B9-4B3B-8334-DD418A9566BC}">
      <dsp:nvSpPr>
        <dsp:cNvPr id="0" name=""/>
        <dsp:cNvSpPr/>
      </dsp:nvSpPr>
      <dsp:spPr>
        <a:xfrm>
          <a:off x="273369" y="2633609"/>
          <a:ext cx="5198025" cy="560880"/>
        </a:xfrm>
        <a:prstGeom prst="roundRect">
          <a:avLst/>
        </a:prstGeom>
        <a:solidFill>
          <a:srgbClr val="275C9D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99" tIns="0" rIns="144799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+mj-lt"/>
            </a:rPr>
            <a:t>Технология защиты металлов наноструктурированным композитом</a:t>
          </a:r>
          <a:endParaRPr lang="ru-RU" sz="1600" b="1" kern="1200" dirty="0">
            <a:latin typeface="+mj-lt"/>
          </a:endParaRPr>
        </a:p>
      </dsp:txBody>
      <dsp:txXfrm>
        <a:off x="273369" y="2633609"/>
        <a:ext cx="5198025" cy="560880"/>
      </dsp:txXfrm>
    </dsp:sp>
    <dsp:sp modelId="{13285C9A-F1A6-48AE-B174-7EDC9A8E8AD8}">
      <dsp:nvSpPr>
        <dsp:cNvPr id="0" name=""/>
        <dsp:cNvSpPr/>
      </dsp:nvSpPr>
      <dsp:spPr>
        <a:xfrm>
          <a:off x="0" y="3775889"/>
          <a:ext cx="5472732" cy="4788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115757-B278-49BB-8716-FBB55B2419B1}">
      <dsp:nvSpPr>
        <dsp:cNvPr id="0" name=""/>
        <dsp:cNvSpPr/>
      </dsp:nvSpPr>
      <dsp:spPr>
        <a:xfrm>
          <a:off x="269628" y="3495449"/>
          <a:ext cx="5198157" cy="560880"/>
        </a:xfrm>
        <a:prstGeom prst="roundRect">
          <a:avLst/>
        </a:prstGeom>
        <a:solidFill>
          <a:srgbClr val="4383D1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99" tIns="0" rIns="144799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+mj-lt"/>
            </a:rPr>
            <a:t>Технология радиопрозрачной защиты металлов и производство спец.оборудования (РЛС)</a:t>
          </a:r>
          <a:endParaRPr lang="ru-RU" sz="1600" b="1" kern="1200" dirty="0">
            <a:latin typeface="+mj-lt"/>
          </a:endParaRPr>
        </a:p>
      </dsp:txBody>
      <dsp:txXfrm>
        <a:off x="269628" y="3495449"/>
        <a:ext cx="5198157" cy="56088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26E4ED3-D4B8-4985-B7EC-EE624CFCC6DA}">
      <dsp:nvSpPr>
        <dsp:cNvPr id="0" name=""/>
        <dsp:cNvSpPr/>
      </dsp:nvSpPr>
      <dsp:spPr>
        <a:xfrm>
          <a:off x="2190225" y="144017"/>
          <a:ext cx="3786561" cy="1313087"/>
        </a:xfrm>
        <a:prstGeom prst="roundRect">
          <a:avLst/>
        </a:prstGeom>
        <a:solidFill>
          <a:schemeClr val="accent1"/>
        </a:solidFill>
        <a:ln w="25400" cap="flat" cmpd="sng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+mj-lt"/>
            </a:rPr>
            <a:t>Проект организационного развития</a:t>
          </a:r>
          <a:endParaRPr lang="ru-RU" sz="1400" b="1" kern="1200" dirty="0">
            <a:latin typeface="+mj-lt"/>
          </a:endParaRPr>
        </a:p>
      </dsp:txBody>
      <dsp:txXfrm>
        <a:off x="2190225" y="144017"/>
        <a:ext cx="3786561" cy="1313087"/>
      </dsp:txXfrm>
    </dsp:sp>
    <dsp:sp modelId="{765B0350-92A8-44DA-91BC-14344A5D9BB4}">
      <dsp:nvSpPr>
        <dsp:cNvPr id="0" name=""/>
        <dsp:cNvSpPr/>
      </dsp:nvSpPr>
      <dsp:spPr>
        <a:xfrm>
          <a:off x="1947484" y="1215063"/>
          <a:ext cx="4238064" cy="4238064"/>
        </a:xfrm>
        <a:custGeom>
          <a:avLst/>
          <a:gdLst/>
          <a:ahLst/>
          <a:cxnLst/>
          <a:rect l="0" t="0" r="0" b="0"/>
          <a:pathLst>
            <a:path>
              <a:moveTo>
                <a:pt x="3106767" y="244285"/>
              </a:moveTo>
              <a:arcTo wR="2119032" hR="2119032" stAng="17866987" swAng="768702"/>
            </a:path>
          </a:pathLst>
        </a:custGeom>
        <a:noFill/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C6DBD7-678F-4EE5-BE4C-6EC6BB7BEEFB}">
      <dsp:nvSpPr>
        <dsp:cNvPr id="0" name=""/>
        <dsp:cNvSpPr/>
      </dsp:nvSpPr>
      <dsp:spPr>
        <a:xfrm>
          <a:off x="4896661" y="1728194"/>
          <a:ext cx="3037710" cy="1313087"/>
        </a:xfrm>
        <a:prstGeom prst="roundRect">
          <a:avLst/>
        </a:prstGeom>
        <a:solidFill>
          <a:schemeClr val="dk1"/>
        </a:solidFill>
        <a:ln w="25400" cap="flat" cmpd="sng" algn="ctr">
          <a:solidFill>
            <a:schemeClr val="dk1">
              <a:shade val="50000"/>
            </a:schemeClr>
          </a:solidFill>
          <a:prstDash val="solid"/>
        </a:ln>
        <a:effectLst/>
      </dsp:spPr>
      <dsp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+mj-lt"/>
            </a:rPr>
            <a:t>Продуктовые проекты:</a:t>
          </a:r>
          <a:br>
            <a:rPr lang="ru-RU" sz="1400" b="1" kern="1200" dirty="0" smtClean="0">
              <a:latin typeface="+mj-lt"/>
            </a:rPr>
          </a:br>
          <a:r>
            <a:rPr lang="ru-RU" sz="1400" b="1" kern="1200" dirty="0" smtClean="0">
              <a:latin typeface="+mj-lt"/>
            </a:rPr>
            <a:t>- «карликовый светофор»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+mj-lt"/>
            </a:rPr>
            <a:t>- композитная арматура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+mj-lt"/>
            </a:rPr>
            <a:t>- </a:t>
          </a:r>
          <a:r>
            <a:rPr lang="ru-RU" sz="1400" b="1" kern="1200" dirty="0" err="1" smtClean="0">
              <a:latin typeface="+mj-lt"/>
            </a:rPr>
            <a:t>нанокомпозитное</a:t>
          </a:r>
          <a:r>
            <a:rPr lang="ru-RU" sz="1400" b="1" kern="1200" dirty="0" smtClean="0">
              <a:latin typeface="+mj-lt"/>
            </a:rPr>
            <a:t> покрытие «защита металла»</a:t>
          </a:r>
          <a:endParaRPr lang="ru-RU" sz="1400" b="1" kern="1200" dirty="0">
            <a:latin typeface="+mj-lt"/>
          </a:endParaRPr>
        </a:p>
      </dsp:txBody>
      <dsp:txXfrm>
        <a:off x="4896661" y="1728194"/>
        <a:ext cx="3037710" cy="1313087"/>
      </dsp:txXfrm>
    </dsp:sp>
    <dsp:sp modelId="{C7C99542-35FB-47C8-A497-055AC6E6B5E9}">
      <dsp:nvSpPr>
        <dsp:cNvPr id="0" name=""/>
        <dsp:cNvSpPr/>
      </dsp:nvSpPr>
      <dsp:spPr>
        <a:xfrm>
          <a:off x="2170833" y="974297"/>
          <a:ext cx="4238064" cy="4238064"/>
        </a:xfrm>
        <a:custGeom>
          <a:avLst/>
          <a:gdLst/>
          <a:ahLst/>
          <a:cxnLst/>
          <a:rect l="0" t="0" r="0" b="0"/>
          <a:pathLst>
            <a:path>
              <a:moveTo>
                <a:pt x="4237506" y="2070419"/>
              </a:moveTo>
              <a:arcTo wR="2119032" hR="2119032" stAng="21521128" swAng="546964"/>
            </a:path>
          </a:pathLst>
        </a:custGeom>
        <a:noFill/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2D45CF-6CF1-454E-A388-3B0B2C2267C2}">
      <dsp:nvSpPr>
        <dsp:cNvPr id="0" name=""/>
        <dsp:cNvSpPr/>
      </dsp:nvSpPr>
      <dsp:spPr>
        <a:xfrm>
          <a:off x="4680638" y="3384375"/>
          <a:ext cx="2807001" cy="1313087"/>
        </a:xfrm>
        <a:prstGeom prst="roundRect">
          <a:avLst/>
        </a:prstGeom>
        <a:solidFill>
          <a:srgbClr val="377BCD"/>
        </a:solidFill>
        <a:ln w="25400" cap="flat" cmpd="sng" algn="ctr">
          <a:solidFill>
            <a:schemeClr val="dk1">
              <a:shade val="50000"/>
            </a:schemeClr>
          </a:solidFill>
          <a:prstDash val="solid"/>
        </a:ln>
        <a:effectLst/>
      </dsp:spPr>
      <dsp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+mj-lt"/>
            </a:rPr>
            <a:t>Программа популяризации, продвижения и </a:t>
          </a:r>
          <a:r>
            <a:rPr lang="en-US" sz="1400" b="1" kern="1200" dirty="0" smtClean="0">
              <a:latin typeface="+mj-lt"/>
            </a:rPr>
            <a:t>GR</a:t>
          </a:r>
          <a:endParaRPr lang="ru-RU" sz="1400" b="1" kern="1200" dirty="0">
            <a:latin typeface="+mj-lt"/>
          </a:endParaRPr>
        </a:p>
      </dsp:txBody>
      <dsp:txXfrm>
        <a:off x="4680638" y="3384375"/>
        <a:ext cx="2807001" cy="1313087"/>
      </dsp:txXfrm>
    </dsp:sp>
    <dsp:sp modelId="{D486FA76-274B-4311-A572-A4AA310ED0FD}">
      <dsp:nvSpPr>
        <dsp:cNvPr id="0" name=""/>
        <dsp:cNvSpPr/>
      </dsp:nvSpPr>
      <dsp:spPr>
        <a:xfrm>
          <a:off x="2061366" y="881694"/>
          <a:ext cx="4238064" cy="4238064"/>
        </a:xfrm>
        <a:custGeom>
          <a:avLst/>
          <a:gdLst/>
          <a:ahLst/>
          <a:cxnLst/>
          <a:rect l="0" t="0" r="0" b="0"/>
          <a:pathLst>
            <a:path>
              <a:moveTo>
                <a:pt x="3368014" y="3830855"/>
              </a:moveTo>
              <a:arcTo wR="2119032" hR="2119032" stAng="3233083" swAng="4333830"/>
            </a:path>
          </a:pathLst>
        </a:custGeom>
        <a:noFill/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D0226C-DF4B-4D79-A930-F4388C973FAA}">
      <dsp:nvSpPr>
        <dsp:cNvPr id="0" name=""/>
        <dsp:cNvSpPr/>
      </dsp:nvSpPr>
      <dsp:spPr>
        <a:xfrm>
          <a:off x="792215" y="3384376"/>
          <a:ext cx="2750948" cy="1313087"/>
        </a:xfrm>
        <a:prstGeom prst="roundRect">
          <a:avLst/>
        </a:prstGeom>
        <a:solidFill>
          <a:srgbClr val="F6862A"/>
        </a:solidFill>
        <a:ln w="25400" cap="flat" cmpd="sng" algn="ctr">
          <a:solidFill>
            <a:schemeClr val="accent2">
              <a:shade val="50000"/>
            </a:schemeClr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+mj-lt"/>
            </a:rPr>
            <a:t>Образовательная программа</a:t>
          </a:r>
          <a:endParaRPr lang="ru-RU" sz="1400" b="1" kern="1200" dirty="0">
            <a:latin typeface="+mj-lt"/>
          </a:endParaRPr>
        </a:p>
      </dsp:txBody>
      <dsp:txXfrm>
        <a:off x="792215" y="3384376"/>
        <a:ext cx="2750948" cy="1313087"/>
      </dsp:txXfrm>
    </dsp:sp>
    <dsp:sp modelId="{888D2C16-6862-408A-9408-62303C768CDA}">
      <dsp:nvSpPr>
        <dsp:cNvPr id="0" name=""/>
        <dsp:cNvSpPr/>
      </dsp:nvSpPr>
      <dsp:spPr>
        <a:xfrm>
          <a:off x="1800438" y="884715"/>
          <a:ext cx="4238064" cy="4238064"/>
        </a:xfrm>
        <a:custGeom>
          <a:avLst/>
          <a:gdLst/>
          <a:ahLst/>
          <a:cxnLst/>
          <a:rect l="0" t="0" r="0" b="0"/>
          <a:pathLst>
            <a:path>
              <a:moveTo>
                <a:pt x="33848" y="2496269"/>
              </a:moveTo>
              <a:arcTo wR="2119032" hR="2119032" stAng="10184721" swAng="548795"/>
            </a:path>
          </a:pathLst>
        </a:custGeom>
        <a:noFill/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3205D6-0C47-47C0-A3DC-9135DF59A41C}">
      <dsp:nvSpPr>
        <dsp:cNvPr id="0" name=""/>
        <dsp:cNvSpPr/>
      </dsp:nvSpPr>
      <dsp:spPr>
        <a:xfrm>
          <a:off x="288148" y="1728190"/>
          <a:ext cx="3009700" cy="1313087"/>
        </a:xfrm>
        <a:prstGeom prst="roundRect">
          <a:avLst/>
        </a:prstGeom>
        <a:solidFill>
          <a:srgbClr val="285EA0"/>
        </a:solidFill>
        <a:ln w="25400" cap="flat" cmpd="sng" algn="ctr">
          <a:solidFill>
            <a:schemeClr val="dk1">
              <a:shade val="50000"/>
            </a:schemeClr>
          </a:solidFill>
          <a:prstDash val="solid"/>
        </a:ln>
        <a:effectLst/>
      </dsp:spPr>
      <dsp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+mj-lt"/>
            </a:rPr>
            <a:t>Создание Инжинирингового центра</a:t>
          </a:r>
          <a:endParaRPr lang="ru-RU" sz="1400" b="1" kern="1200" dirty="0">
            <a:latin typeface="+mj-lt"/>
          </a:endParaRPr>
        </a:p>
      </dsp:txBody>
      <dsp:txXfrm>
        <a:off x="288148" y="1728190"/>
        <a:ext cx="3009700" cy="1313087"/>
      </dsp:txXfrm>
    </dsp:sp>
    <dsp:sp modelId="{2E3B0B74-52CE-4C05-AD13-EF21CE3234C3}">
      <dsp:nvSpPr>
        <dsp:cNvPr id="0" name=""/>
        <dsp:cNvSpPr/>
      </dsp:nvSpPr>
      <dsp:spPr>
        <a:xfrm>
          <a:off x="2016945" y="1205370"/>
          <a:ext cx="4238064" cy="4238064"/>
        </a:xfrm>
        <a:custGeom>
          <a:avLst/>
          <a:gdLst/>
          <a:ahLst/>
          <a:cxnLst/>
          <a:rect l="0" t="0" r="0" b="0"/>
          <a:pathLst>
            <a:path>
              <a:moveTo>
                <a:pt x="728923" y="519689"/>
              </a:moveTo>
              <a:arcTo wR="2119032" hR="2119032" stAng="13740218" swAng="759318"/>
            </a:path>
          </a:pathLst>
        </a:custGeom>
        <a:noFill/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6BF72FD-A9CF-4305-AA3E-BC661C9DFEB6}">
      <dsp:nvSpPr>
        <dsp:cNvPr id="0" name=""/>
        <dsp:cNvSpPr/>
      </dsp:nvSpPr>
      <dsp:spPr>
        <a:xfrm rot="5400000">
          <a:off x="-470566" y="818482"/>
          <a:ext cx="2111518" cy="113500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b="1" kern="1200" dirty="0" smtClean="0">
              <a:latin typeface="+mj-lt"/>
            </a:rPr>
            <a:t>Проект организационного развития</a:t>
          </a:r>
          <a:endParaRPr lang="ru-RU" sz="1050" b="1" kern="1200" dirty="0">
            <a:latin typeface="+mj-lt"/>
          </a:endParaRPr>
        </a:p>
      </dsp:txBody>
      <dsp:txXfrm rot="5400000">
        <a:off x="-470566" y="818482"/>
        <a:ext cx="2111518" cy="1135007"/>
      </dsp:txXfrm>
    </dsp:sp>
    <dsp:sp modelId="{AA7A24B5-5B5C-4DC2-8470-841E3DE4B160}">
      <dsp:nvSpPr>
        <dsp:cNvPr id="0" name=""/>
        <dsp:cNvSpPr/>
      </dsp:nvSpPr>
      <dsp:spPr>
        <a:xfrm rot="5400000">
          <a:off x="3721276" y="-2254338"/>
          <a:ext cx="1771507" cy="684518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Формирование органов управления и развития кластера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Проведение специальных совещаний и семинаров для текущий и потенциальных участников кластера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Планирование деятельности  кластера на очередной год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Разработка и утверждение программы сотрудничества кластера с ЦКР СПб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Разработка концепции внутрикластерного взаимодействия по развитию производственного, инновационного и образовательного потенциала Кластера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Разработка концепции межкластерного и международного сотрудничества</a:t>
          </a:r>
          <a:endParaRPr lang="ru-RU" sz="1200" kern="1200" dirty="0"/>
        </a:p>
      </dsp:txBody>
      <dsp:txXfrm rot="5400000">
        <a:off x="3721276" y="-2254338"/>
        <a:ext cx="1771507" cy="6845189"/>
      </dsp:txXfrm>
    </dsp:sp>
    <dsp:sp modelId="{EE1F3F3B-8ABD-42F3-BC0F-6C86779B083D}">
      <dsp:nvSpPr>
        <dsp:cNvPr id="0" name=""/>
        <dsp:cNvSpPr/>
      </dsp:nvSpPr>
      <dsp:spPr>
        <a:xfrm rot="5400000">
          <a:off x="-225526" y="2466171"/>
          <a:ext cx="1621439" cy="113500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b="1" kern="1200" dirty="0" smtClean="0">
              <a:latin typeface="+mj-lt"/>
            </a:rPr>
            <a:t>Проект создания Инжинирингового центра</a:t>
          </a:r>
          <a:endParaRPr lang="ru-RU" sz="1050" b="1" kern="1200" dirty="0">
            <a:latin typeface="+mj-lt"/>
          </a:endParaRPr>
        </a:p>
      </dsp:txBody>
      <dsp:txXfrm rot="5400000">
        <a:off x="-225526" y="2466171"/>
        <a:ext cx="1621439" cy="1135007"/>
      </dsp:txXfrm>
    </dsp:sp>
    <dsp:sp modelId="{BF9E28CA-11FA-4316-9854-1B7CD953FF00}">
      <dsp:nvSpPr>
        <dsp:cNvPr id="0" name=""/>
        <dsp:cNvSpPr/>
      </dsp:nvSpPr>
      <dsp:spPr>
        <a:xfrm rot="5400000">
          <a:off x="4054906" y="-659472"/>
          <a:ext cx="1053935" cy="685925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Оборудование инжинирингового центра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Разработка и утверждение программы и плана работ ИЦ на очередной год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Проведение испытаний, исследований и инженерных, конструкторских и проектных работ для нужд развития Кластера </a:t>
          </a:r>
          <a:endParaRPr lang="ru-RU" sz="1200" kern="1200" dirty="0"/>
        </a:p>
      </dsp:txBody>
      <dsp:txXfrm rot="5400000">
        <a:off x="4054906" y="-659472"/>
        <a:ext cx="1053935" cy="6859257"/>
      </dsp:txXfrm>
    </dsp:sp>
    <dsp:sp modelId="{83A724A2-A489-4183-A9C9-F89376B2B8AE}">
      <dsp:nvSpPr>
        <dsp:cNvPr id="0" name=""/>
        <dsp:cNvSpPr/>
      </dsp:nvSpPr>
      <dsp:spPr>
        <a:xfrm rot="5400000">
          <a:off x="-225526" y="3768275"/>
          <a:ext cx="1621439" cy="113500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b="1" kern="1200" dirty="0" smtClean="0">
              <a:latin typeface="+mj-lt"/>
            </a:rPr>
            <a:t>Образовательная программа</a:t>
          </a:r>
          <a:endParaRPr lang="ru-RU" sz="1050" b="1" kern="1200" dirty="0">
            <a:latin typeface="+mj-lt"/>
          </a:endParaRPr>
        </a:p>
      </dsp:txBody>
      <dsp:txXfrm rot="5400000">
        <a:off x="-225526" y="3768275"/>
        <a:ext cx="1621439" cy="1135007"/>
      </dsp:txXfrm>
    </dsp:sp>
    <dsp:sp modelId="{42A03B98-D63F-46FC-9B3A-ED62D6F0D1C0}">
      <dsp:nvSpPr>
        <dsp:cNvPr id="0" name=""/>
        <dsp:cNvSpPr/>
      </dsp:nvSpPr>
      <dsp:spPr>
        <a:xfrm rot="5400000">
          <a:off x="4054906" y="642623"/>
          <a:ext cx="1053935" cy="685925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Повышение квалификации для сотрудников и руководителей предприятий-участников Кластера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Разработка предложений по реализации программы по расширению объемов и повышению качества подготовки специалистов по программам среднего, высшего и дополнительного профессионального образования</a:t>
          </a:r>
          <a:endParaRPr lang="ru-RU" sz="1200" kern="1200" dirty="0"/>
        </a:p>
      </dsp:txBody>
      <dsp:txXfrm rot="5400000">
        <a:off x="4054906" y="642623"/>
        <a:ext cx="1053935" cy="6859257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E1F3F3B-8ABD-42F3-BC0F-6C86779B083D}">
      <dsp:nvSpPr>
        <dsp:cNvPr id="0" name=""/>
        <dsp:cNvSpPr/>
      </dsp:nvSpPr>
      <dsp:spPr>
        <a:xfrm rot="5400000">
          <a:off x="-540999" y="1015545"/>
          <a:ext cx="2454983" cy="126868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+mj-lt"/>
            </a:rPr>
            <a:t>Продуктовые проекты</a:t>
          </a:r>
          <a:endParaRPr lang="ru-RU" sz="1400" b="1" kern="1200" dirty="0">
            <a:latin typeface="+mj-lt"/>
          </a:endParaRPr>
        </a:p>
      </dsp:txBody>
      <dsp:txXfrm rot="5400000">
        <a:off x="-540999" y="1015545"/>
        <a:ext cx="2454983" cy="1268688"/>
      </dsp:txXfrm>
    </dsp:sp>
    <dsp:sp modelId="{BF9E28CA-11FA-4316-9854-1B7CD953FF00}">
      <dsp:nvSpPr>
        <dsp:cNvPr id="0" name=""/>
        <dsp:cNvSpPr/>
      </dsp:nvSpPr>
      <dsp:spPr>
        <a:xfrm rot="5400000">
          <a:off x="3824234" y="-2058500"/>
          <a:ext cx="1970172" cy="673175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Разработка ТУ на комплексную технологию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Разработка и производство технологического оборудования  и оснастки для выпуска изделий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Выпуск опытной партии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Патентование и сертификация (государственная и отраслевая)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Освоение серийного производства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Трансфер технологий в смежные отрасли</a:t>
          </a:r>
          <a:endParaRPr lang="ru-RU" sz="1600" kern="1200" dirty="0"/>
        </a:p>
      </dsp:txBody>
      <dsp:txXfrm rot="5400000">
        <a:off x="3824234" y="-2058500"/>
        <a:ext cx="1970172" cy="6731755"/>
      </dsp:txXfrm>
    </dsp:sp>
    <dsp:sp modelId="{83A724A2-A489-4183-A9C9-F89376B2B8AE}">
      <dsp:nvSpPr>
        <dsp:cNvPr id="0" name=""/>
        <dsp:cNvSpPr/>
      </dsp:nvSpPr>
      <dsp:spPr>
        <a:xfrm rot="5400000">
          <a:off x="-540999" y="2970063"/>
          <a:ext cx="2454983" cy="126868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+mj-lt"/>
            </a:rPr>
            <a:t>Маркетинговая программа</a:t>
          </a:r>
          <a:endParaRPr lang="ru-RU" sz="1400" b="1" kern="1200" dirty="0">
            <a:latin typeface="+mj-lt"/>
          </a:endParaRPr>
        </a:p>
      </dsp:txBody>
      <dsp:txXfrm rot="5400000">
        <a:off x="-540999" y="2970063"/>
        <a:ext cx="2454983" cy="1268688"/>
      </dsp:txXfrm>
    </dsp:sp>
    <dsp:sp modelId="{42A03B98-D63F-46FC-9B3A-ED62D6F0D1C0}">
      <dsp:nvSpPr>
        <dsp:cNvPr id="0" name=""/>
        <dsp:cNvSpPr/>
      </dsp:nvSpPr>
      <dsp:spPr>
        <a:xfrm rot="5400000">
          <a:off x="4144104" y="-190311"/>
          <a:ext cx="1293812" cy="673175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0" kern="1200" dirty="0" smtClean="0"/>
            <a:t>Разработка программы совместных мероприятий с ЦКР СПб по взаимодействию с государственными регулирующими органами</a:t>
          </a:r>
          <a:endParaRPr lang="ru-RU" sz="1600" b="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0" kern="1200" dirty="0" smtClean="0"/>
            <a:t>Реализация кампании по продвижению и популяризации композитных материалов и кластерных продуктов</a:t>
          </a:r>
          <a:endParaRPr lang="ru-RU" sz="1600" b="0" kern="1200" dirty="0"/>
        </a:p>
      </dsp:txBody>
      <dsp:txXfrm rot="5400000">
        <a:off x="4144104" y="-190311"/>
        <a:ext cx="1293812" cy="67317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C4B78F-8D76-4B10-8D7D-FBEBD5AD4C65}" type="datetimeFigureOut">
              <a:rPr lang="ru-RU" smtClean="0"/>
              <a:pPr/>
              <a:t>01.10.2015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2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ru-RU" smtClean="0"/>
              <a:t>ООО "ЦКП" - член группы "SPG"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E9115A-40C4-4638-A2DE-12A39BA8E5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5777292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51F16E-94DA-426F-819D-5A5D40605F5B}" type="datetimeFigureOut">
              <a:rPr lang="ru-RU" smtClean="0"/>
              <a:pPr/>
              <a:t>01.10.2015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6"/>
            <a:ext cx="5438140" cy="446770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ru-RU" smtClean="0"/>
              <a:t>ООО "ЦКП" - член группы "SPG"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A92C65-ED8B-4ECD-9BD0-E2A588140B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2610624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100" dirty="0" smtClean="0"/>
              <a:t>*</a:t>
            </a:r>
            <a:r>
              <a:rPr lang="ru-RU" sz="1100" baseline="0" dirty="0" smtClean="0"/>
              <a:t> Всего в Санкт-Петербурге 48 объектов технологической инфраструктуры</a:t>
            </a:r>
            <a:endParaRPr lang="ru-RU" sz="11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5541C6-722E-4792-B677-67B0C3AEBABC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867615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901AD-9C52-4D28-A2BD-09438B108B74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246999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7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 hidden="1"/>
          <p:cNvGraphicFramePr>
            <a:graphicFrameLocks noChangeAspect="1"/>
          </p:cNvGraphicFramePr>
          <p:nvPr/>
        </p:nvGraphicFramePr>
        <p:xfrm>
          <a:off x="1587" y="1588"/>
          <a:ext cx="1587" cy="1587"/>
        </p:xfrm>
        <a:graphic>
          <a:graphicData uri="http://schemas.openxmlformats.org/presentationml/2006/ole">
            <p:oleObj spid="_x0000_s6463" name="think-cell Slide" r:id="rId3" imgW="360" imgH="360" progId="">
              <p:embed/>
            </p:oleObj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1472558"/>
            <a:ext cx="1159861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 userDrawn="1"/>
        </p:nvSpPr>
        <p:spPr>
          <a:xfrm>
            <a:off x="420044" y="1472558"/>
            <a:ext cx="252000" cy="4176464"/>
          </a:xfrm>
          <a:prstGeom prst="rect">
            <a:avLst/>
          </a:prstGeom>
          <a:solidFill>
            <a:srgbClr val="003A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itle 1"/>
          <p:cNvSpPr>
            <a:spLocks noGrp="1"/>
          </p:cNvSpPr>
          <p:nvPr>
            <p:ph type="ctrTitle"/>
          </p:nvPr>
        </p:nvSpPr>
        <p:spPr>
          <a:xfrm>
            <a:off x="1187624" y="2768702"/>
            <a:ext cx="7041976" cy="1862063"/>
          </a:xfrm>
        </p:spPr>
        <p:txBody>
          <a:bodyPr anchor="b"/>
          <a:lstStyle>
            <a:lvl1pPr>
              <a:defRPr sz="28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1" name="Subtitle 2"/>
          <p:cNvSpPr>
            <a:spLocks noGrp="1"/>
          </p:cNvSpPr>
          <p:nvPr>
            <p:ph type="subTitle" idx="1"/>
          </p:nvPr>
        </p:nvSpPr>
        <p:spPr>
          <a:xfrm>
            <a:off x="1187624" y="4703790"/>
            <a:ext cx="7037824" cy="80121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en-US" dirty="0"/>
          </a:p>
        </p:txBody>
      </p:sp>
      <p:sp>
        <p:nvSpPr>
          <p:cNvPr id="43" name="Rectangle 42"/>
          <p:cNvSpPr/>
          <p:nvPr userDrawn="1"/>
        </p:nvSpPr>
        <p:spPr>
          <a:xfrm>
            <a:off x="8460432" y="1472558"/>
            <a:ext cx="252000" cy="4176464"/>
          </a:xfrm>
          <a:prstGeom prst="rect">
            <a:avLst/>
          </a:prstGeom>
          <a:solidFill>
            <a:srgbClr val="003A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 userDrawn="1"/>
        </p:nvSpPr>
        <p:spPr>
          <a:xfrm>
            <a:off x="1187624" y="5913304"/>
            <a:ext cx="6840000" cy="23977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 userDrawn="1"/>
        </p:nvSpPr>
        <p:spPr>
          <a:xfrm>
            <a:off x="395536" y="824486"/>
            <a:ext cx="251992" cy="252000"/>
          </a:xfrm>
          <a:prstGeom prst="rect">
            <a:avLst/>
          </a:prstGeom>
          <a:solidFill>
            <a:srgbClr val="003A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 userDrawn="1"/>
        </p:nvSpPr>
        <p:spPr>
          <a:xfrm>
            <a:off x="8460432" y="824486"/>
            <a:ext cx="251992" cy="25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 userDrawn="1"/>
        </p:nvSpPr>
        <p:spPr>
          <a:xfrm>
            <a:off x="1187624" y="824486"/>
            <a:ext cx="6840000" cy="23977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 userDrawn="1"/>
        </p:nvSpPr>
        <p:spPr>
          <a:xfrm>
            <a:off x="395536" y="5913304"/>
            <a:ext cx="251992" cy="25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 userDrawn="1"/>
        </p:nvSpPr>
        <p:spPr>
          <a:xfrm>
            <a:off x="8460432" y="5913304"/>
            <a:ext cx="251992" cy="252000"/>
          </a:xfrm>
          <a:prstGeom prst="rect">
            <a:avLst/>
          </a:prstGeom>
          <a:solidFill>
            <a:srgbClr val="003A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7" name="Picture 3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36096" y="1472558"/>
            <a:ext cx="2782682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</p:spPr>
        <p:txBody>
          <a:bodyPr/>
          <a:lstStyle/>
          <a:p>
            <a:fld id="{E4899D0C-9AAD-4E35-9535-89C44339B0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</p:spPr>
        <p:txBody>
          <a:bodyPr/>
          <a:lstStyle/>
          <a:p>
            <a:fld id="{E4899D0C-9AAD-4E35-9535-89C44339B0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31800" y="77788"/>
            <a:ext cx="8280400" cy="1550987"/>
          </a:xfrm>
        </p:spPr>
        <p:txBody>
          <a:bodyPr anchor="ctr"/>
          <a:lstStyle>
            <a:lvl1pPr>
              <a:defRPr sz="3600" b="0"/>
            </a:lvl1pPr>
          </a:lstStyle>
          <a:p>
            <a:r>
              <a:rPr lang="en-GB" altLang="zh-CN" dirty="0" smtClean="0"/>
              <a:t>Title</a:t>
            </a:r>
            <a:endParaRPr lang="en-GB" altLang="zh-CN" dirty="0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31800" y="1773238"/>
            <a:ext cx="8280400" cy="1079690"/>
          </a:xfrm>
        </p:spPr>
        <p:txBody>
          <a:bodyPr tIns="45720" rIns="54000" bIns="45720"/>
          <a:lstStyle>
            <a:lvl1pPr marL="0" indent="0">
              <a:buFont typeface="Arial" charset="0"/>
              <a:buNone/>
              <a:defRPr sz="2200" b="0">
                <a:solidFill>
                  <a:schemeClr val="tx1"/>
                </a:solidFill>
              </a:defRPr>
            </a:lvl1pPr>
          </a:lstStyle>
          <a:p>
            <a:r>
              <a:rPr lang="en-GB" altLang="zh-CN" dirty="0" smtClean="0"/>
              <a:t>Sub-title</a:t>
            </a:r>
            <a:endParaRPr lang="en-GB" altLang="zh-CN" dirty="0"/>
          </a:p>
        </p:txBody>
      </p:sp>
      <p:pic>
        <p:nvPicPr>
          <p:cNvPr id="8" name="Picture 5" descr="Logo SE A4 Blanc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9620" y="5257800"/>
            <a:ext cx="2576512" cy="94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" descr="C:\Users\Tsypkina Olga\Documents\Elektroschit-logo-white-big.pn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38779" y="6232521"/>
            <a:ext cx="2312302" cy="418755"/>
          </a:xfrm>
          <a:prstGeom prst="rect">
            <a:avLst/>
          </a:prstGeom>
          <a:noFill/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4pPr marL="1316038" indent="-233363">
              <a:tabLst/>
              <a:defRPr sz="1400">
                <a:solidFill>
                  <a:schemeClr val="tx1"/>
                </a:solidFill>
              </a:defRPr>
            </a:lvl4pPr>
            <a:lvl5pPr marL="1543050" indent="-168275"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8255"/>
            <a:ext cx="8003232" cy="778098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003232" cy="45651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1052736"/>
            <a:ext cx="9144000" cy="0"/>
          </a:xfrm>
          <a:prstGeom prst="line">
            <a:avLst/>
          </a:prstGeom>
          <a:ln w="31750">
            <a:solidFill>
              <a:srgbClr val="003A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</p:spPr>
        <p:txBody>
          <a:bodyPr/>
          <a:lstStyle/>
          <a:p>
            <a:fld id="{E4899D0C-9AAD-4E35-9535-89C44339B0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</p:spPr>
        <p:txBody>
          <a:bodyPr/>
          <a:lstStyle/>
          <a:p>
            <a:fld id="{E4899D0C-9AAD-4E35-9535-89C44339B0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</p:spPr>
        <p:txBody>
          <a:bodyPr/>
          <a:lstStyle/>
          <a:p>
            <a:fld id="{E4899D0C-9AAD-4E35-9535-89C44339B0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</p:spPr>
        <p:txBody>
          <a:bodyPr/>
          <a:lstStyle/>
          <a:p>
            <a:fld id="{E4899D0C-9AAD-4E35-9535-89C44339B0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</p:spPr>
        <p:txBody>
          <a:bodyPr/>
          <a:lstStyle/>
          <a:p>
            <a:fld id="{E4899D0C-9AAD-4E35-9535-89C44339B04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</p:spPr>
        <p:txBody>
          <a:bodyPr/>
          <a:lstStyle/>
          <a:p>
            <a:fld id="{E4899D0C-9AAD-4E35-9535-89C44339B04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vmlDrawing" Target="../drawings/vmlDrawing3.v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/>
        </p:nvGraphicFramePr>
        <p:xfrm>
          <a:off x="1587" y="1588"/>
          <a:ext cx="1587" cy="1587"/>
        </p:xfrm>
        <a:graphic>
          <a:graphicData uri="http://schemas.openxmlformats.org/presentationml/2006/ole">
            <p:oleObj spid="_x0000_s2367" name="think-cell Slide" r:id="rId14" imgW="360" imgH="360" progId="">
              <p:embed/>
            </p:oleObj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7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/>
        </p:nvGraphicFramePr>
        <p:xfrm>
          <a:off x="1587" y="1588"/>
          <a:ext cx="1587" cy="1587"/>
        </p:xfrm>
        <a:graphic>
          <a:graphicData uri="http://schemas.openxmlformats.org/presentationml/2006/ole">
            <p:oleObj spid="_x0000_s108822" name="think-cell Slide" r:id="rId7" imgW="360" imgH="360" progId="">
              <p:embed/>
            </p:oleObj>
          </a:graphicData>
        </a:graphic>
      </p:graphicFrame>
      <p:sp>
        <p:nvSpPr>
          <p:cNvPr id="1126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0" y="1508760"/>
            <a:ext cx="82804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18000" bIns="1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zh-CN" dirty="0" smtClean="0"/>
              <a:t>First level</a:t>
            </a:r>
          </a:p>
          <a:p>
            <a:pPr lvl="1"/>
            <a:r>
              <a:rPr lang="en-GB" altLang="zh-CN" dirty="0" smtClean="0"/>
              <a:t>Second level</a:t>
            </a:r>
          </a:p>
          <a:p>
            <a:pPr lvl="2"/>
            <a:r>
              <a:rPr lang="en-GB" altLang="zh-CN" dirty="0" smtClean="0"/>
              <a:t>Third level</a:t>
            </a:r>
          </a:p>
          <a:p>
            <a:pPr marL="1316038" lvl="3" indent="-233363" algn="l" defTabSz="914400" rtl="0" eaLnBrk="1" fontAlgn="base" latinLnBrk="0" hangingPunct="1">
              <a:spcBef>
                <a:spcPts val="384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–"/>
              <a:tabLst/>
            </a:pPr>
            <a:r>
              <a:rPr lang="en-GB" altLang="zh-CN" dirty="0" smtClean="0"/>
              <a:t>Fourth level</a:t>
            </a:r>
          </a:p>
          <a:p>
            <a:pPr marL="1543050" lvl="4" indent="-168275" algn="l" defTabSz="914400" rtl="0" eaLnBrk="1" fontAlgn="base" latinLnBrk="0" hangingPunct="1">
              <a:spcBef>
                <a:spcPts val="384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»"/>
            </a:pPr>
            <a:r>
              <a:rPr lang="en-GB" altLang="zh-CN" dirty="0" smtClean="0"/>
              <a:t>Fifth level</a:t>
            </a:r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31800" y="162001"/>
            <a:ext cx="8280400" cy="83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10800" rIns="0" bIns="1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zh-CN" dirty="0" smtClean="0"/>
              <a:t>Title</a:t>
            </a: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8458200" y="6546057"/>
            <a:ext cx="273539" cy="1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algn="r" defTabSz="661988" eaLnBrk="0" fontAlgn="base" hangingPunct="0">
              <a:spcBef>
                <a:spcPct val="0"/>
              </a:spcBef>
              <a:spcAft>
                <a:spcPct val="0"/>
              </a:spcAft>
            </a:pPr>
            <a:fld id="{A66829B3-FE6D-4E54-BCAA-DE40FABA4A4E}" type="slidenum">
              <a:rPr lang="fr-FR" sz="800">
                <a:solidFill>
                  <a:srgbClr val="000000"/>
                </a:solidFill>
                <a:cs typeface="Arial" charset="0"/>
              </a:rPr>
              <a:pPr algn="r" defTabSz="661988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fr-FR" sz="8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" name="FooterSimple"/>
          <p:cNvSpPr/>
          <p:nvPr/>
        </p:nvSpPr>
        <p:spPr>
          <a:xfrm>
            <a:off x="431800" y="6699600"/>
            <a:ext cx="644400" cy="1077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noAutofit/>
          </a:bodyPr>
          <a:lstStyle/>
          <a:p>
            <a:r>
              <a:rPr lang="ru-RU" sz="700" dirty="0" smtClean="0">
                <a:solidFill>
                  <a:srgbClr val="808080"/>
                </a:solidFill>
              </a:rPr>
              <a:t>Блок-схема ФМ ОСК.</a:t>
            </a:r>
            <a:r>
              <a:rPr lang="en-US" sz="700" dirty="0" err="1" smtClean="0">
                <a:solidFill>
                  <a:srgbClr val="808080"/>
                </a:solidFill>
              </a:rPr>
              <a:t>pptx</a:t>
            </a:r>
            <a:endParaRPr lang="ru-RU" sz="700" dirty="0">
              <a:solidFill>
                <a:srgbClr val="80808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9" r:id="rId1"/>
    <p:sldLayoutId id="2147483930" r:id="rId2"/>
    <p:sldLayoutId id="2147483931" r:id="rId3"/>
    <p:sldLayoutId id="2147483932" r:id="rId4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accent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accent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accent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accent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accent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accent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accent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accent1"/>
          </a:solidFill>
          <a:latin typeface="Arial" charset="0"/>
        </a:defRPr>
      </a:lvl9pPr>
    </p:titleStyle>
    <p:bodyStyle>
      <a:lvl1pPr marL="0" indent="0" algn="l" rtl="0" eaLnBrk="1" fontAlgn="base" hangingPunct="1">
        <a:spcBef>
          <a:spcPts val="384"/>
        </a:spcBef>
        <a:spcAft>
          <a:spcPct val="0"/>
        </a:spcAft>
        <a:buClr>
          <a:schemeClr val="accent1"/>
        </a:buClr>
        <a:buFont typeface="Arial" pitchFamily="34" charset="0"/>
        <a:buNone/>
        <a:defRPr sz="1600" b="1">
          <a:solidFill>
            <a:schemeClr val="accent1"/>
          </a:solidFill>
          <a:latin typeface="+mn-lt"/>
          <a:ea typeface="+mn-ea"/>
          <a:cs typeface="+mn-cs"/>
        </a:defRPr>
      </a:lvl1pPr>
      <a:lvl2pPr marL="569913" indent="-225425" algn="l" rtl="0" eaLnBrk="1" fontAlgn="base" hangingPunct="1">
        <a:spcBef>
          <a:spcPts val="384"/>
        </a:spcBef>
        <a:spcAft>
          <a:spcPct val="0"/>
        </a:spcAft>
        <a:buClr>
          <a:schemeClr val="tx1"/>
        </a:buClr>
        <a:buFont typeface="Arial" pitchFamily="34" charset="0"/>
        <a:buChar char="•"/>
        <a:defRPr sz="1600">
          <a:solidFill>
            <a:schemeClr val="tx1"/>
          </a:solidFill>
          <a:latin typeface="+mn-lt"/>
        </a:defRPr>
      </a:lvl2pPr>
      <a:lvl3pPr marL="914400" indent="-227013" algn="l" rtl="0" eaLnBrk="1" fontAlgn="base" hangingPunct="1">
        <a:spcBef>
          <a:spcPts val="384"/>
        </a:spcBef>
        <a:spcAft>
          <a:spcPct val="0"/>
        </a:spcAft>
        <a:buClr>
          <a:schemeClr val="tx1"/>
        </a:buClr>
        <a:buFont typeface="Arial" pitchFamily="34" charset="0"/>
        <a:buChar char="–"/>
        <a:defRPr sz="1600">
          <a:solidFill>
            <a:schemeClr val="tx1"/>
          </a:solidFill>
          <a:latin typeface="+mn-lt"/>
        </a:defRPr>
      </a:lvl3pPr>
      <a:lvl4pPr marL="1751013" indent="-228600" algn="l" rtl="0" eaLnBrk="1" fontAlgn="base" hangingPunct="1">
        <a:spcBef>
          <a:spcPts val="384"/>
        </a:spcBef>
        <a:spcAft>
          <a:spcPct val="0"/>
        </a:spcAft>
        <a:buChar char="–"/>
        <a:defRPr lang="en-GB" altLang="zh-CN" sz="14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2159000" indent="-228600" algn="l" rtl="0" eaLnBrk="1" fontAlgn="base" hangingPunct="1">
        <a:spcBef>
          <a:spcPts val="384"/>
        </a:spcBef>
        <a:spcAft>
          <a:spcPct val="0"/>
        </a:spcAft>
        <a:buChar char="»"/>
        <a:defRPr lang="en-GB" altLang="zh-CN" sz="1400" kern="1200" baseline="0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261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3073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530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987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7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13" Type="http://schemas.openxmlformats.org/officeDocument/2006/relationships/image" Target="../media/image35.png"/><Relationship Id="rId3" Type="http://schemas.openxmlformats.org/officeDocument/2006/relationships/image" Target="../media/image17.jpeg"/><Relationship Id="rId7" Type="http://schemas.openxmlformats.org/officeDocument/2006/relationships/diagramQuickStyle" Target="../diagrams/quickStyle2.xml"/><Relationship Id="rId12" Type="http://schemas.openxmlformats.org/officeDocument/2006/relationships/image" Target="../media/image34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.xml"/><Relationship Id="rId11" Type="http://schemas.openxmlformats.org/officeDocument/2006/relationships/image" Target="../media/image33.jpeg"/><Relationship Id="rId5" Type="http://schemas.openxmlformats.org/officeDocument/2006/relationships/diagramData" Target="../diagrams/data2.xml"/><Relationship Id="rId10" Type="http://schemas.openxmlformats.org/officeDocument/2006/relationships/image" Target="../media/image32.jpeg"/><Relationship Id="rId4" Type="http://schemas.openxmlformats.org/officeDocument/2006/relationships/image" Target="../media/image31.jpeg"/><Relationship Id="rId9" Type="http://schemas.microsoft.com/office/2007/relationships/diagramDrawing" Target="../diagrams/drawing2.xml"/><Relationship Id="rId1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diagramLayout" Target="../diagrams/layout3.xml"/><Relationship Id="rId7" Type="http://schemas.openxmlformats.org/officeDocument/2006/relationships/image" Target="../media/image16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diagramLayout" Target="../diagrams/layout4.xml"/><Relationship Id="rId7" Type="http://schemas.openxmlformats.org/officeDocument/2006/relationships/image" Target="../media/image16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diagramLayout" Target="../diagrams/layout5.xml"/><Relationship Id="rId7" Type="http://schemas.openxmlformats.org/officeDocument/2006/relationships/image" Target="../media/image16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Relationship Id="rId9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emf"/><Relationship Id="rId5" Type="http://schemas.openxmlformats.org/officeDocument/2006/relationships/image" Target="../media/image21.emf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17.jpeg"/><Relationship Id="rId7" Type="http://schemas.openxmlformats.org/officeDocument/2006/relationships/image" Target="../media/image26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102819"/>
            <a:ext cx="2868930" cy="66773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877261"/>
            <a:ext cx="2411360" cy="222857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2234" y="4106240"/>
            <a:ext cx="2776654" cy="209392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922001" y="4156751"/>
            <a:ext cx="2920237" cy="204341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980283" y="886206"/>
            <a:ext cx="2725148" cy="211549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927841" y="891946"/>
            <a:ext cx="2664183" cy="217910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888835" y="4156751"/>
            <a:ext cx="2908044" cy="2043415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1327355" y="3105835"/>
            <a:ext cx="738174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Территориальный промышленный кластер</a:t>
            </a:r>
            <a:br>
              <a:rPr lang="ru-RU" sz="2800" b="1" dirty="0" smtClean="0"/>
            </a:br>
            <a:r>
              <a:rPr lang="ru-RU" sz="2800" b="1" dirty="0" smtClean="0"/>
              <a:t>«Композитный    Кластер   </a:t>
            </a:r>
            <a:r>
              <a:rPr lang="ru-RU" sz="2800" b="1" dirty="0" smtClean="0"/>
              <a:t>Санкт-Петербурга»</a:t>
            </a:r>
            <a:endParaRPr lang="ru-RU" sz="2800" b="1" dirty="0" smtClean="0"/>
          </a:p>
          <a:p>
            <a:endParaRPr lang="ru-RU" sz="2800" dirty="0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663065" y="6202905"/>
            <a:ext cx="5995426" cy="83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02003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38255"/>
            <a:ext cx="8305800" cy="778098"/>
          </a:xfrm>
        </p:spPr>
        <p:txBody>
          <a:bodyPr/>
          <a:lstStyle/>
          <a:p>
            <a:r>
              <a:rPr lang="ru-RU" sz="2200" dirty="0"/>
              <a:t>Перспективные рынки Композитного кластера Санкт-Петербурга</a:t>
            </a: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240" y="6356573"/>
            <a:ext cx="254730" cy="250898"/>
          </a:xfrm>
          <a:prstGeom prst="rect">
            <a:avLst/>
          </a:prstGeom>
        </p:spPr>
      </p:pic>
      <p:pic>
        <p:nvPicPr>
          <p:cNvPr id="27" name="Picture 7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6072"/>
          <a:stretch/>
        </p:blipFill>
        <p:spPr bwMode="auto">
          <a:xfrm>
            <a:off x="463248" y="6356573"/>
            <a:ext cx="255722" cy="260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xmlns="" val="2611769348"/>
              </p:ext>
            </p:extLst>
          </p:nvPr>
        </p:nvGraphicFramePr>
        <p:xfrm>
          <a:off x="358576" y="2420888"/>
          <a:ext cx="8300863" cy="3960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463248" y="1294627"/>
            <a:ext cx="78488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6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первую очередь (на начальных этапах развития) Кластер будет ориентирован на внедрение и развитие применения композитных материалов в </a:t>
            </a:r>
            <a:r>
              <a:rPr lang="ru-RU" sz="1600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транспортной инфраструктуре, судостроении и строительстве</a:t>
            </a:r>
            <a:r>
              <a:rPr lang="ru-RU" sz="16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5874" y="6245319"/>
            <a:ext cx="490470" cy="473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730654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38255"/>
            <a:ext cx="8305800" cy="778098"/>
          </a:xfrm>
        </p:spPr>
        <p:txBody>
          <a:bodyPr/>
          <a:lstStyle/>
          <a:p>
            <a:r>
              <a:rPr lang="ru-RU" sz="2200" dirty="0"/>
              <a:t>Конкурентные преимущества и результаты внедрения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>пилотной </a:t>
            </a:r>
            <a:r>
              <a:rPr lang="ru-RU" sz="2200" dirty="0"/>
              <a:t>продукции Композитного кластера Санкт-Петербурга</a:t>
            </a: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240" y="6356573"/>
            <a:ext cx="254730" cy="250898"/>
          </a:xfrm>
          <a:prstGeom prst="rect">
            <a:avLst/>
          </a:prstGeom>
        </p:spPr>
      </p:pic>
      <p:pic>
        <p:nvPicPr>
          <p:cNvPr id="27" name="Picture 7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6072"/>
          <a:stretch/>
        </p:blipFill>
        <p:spPr bwMode="auto">
          <a:xfrm>
            <a:off x="463248" y="6356573"/>
            <a:ext cx="255722" cy="260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443951" y="1135178"/>
            <a:ext cx="8215489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Конкурентные преимущества: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Для промышленных сооружений и конструкций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 algn="just">
              <a:buFont typeface="Symbol" panose="05050102010706020507" pitchFamily="18" charset="2"/>
              <a:buChar char="-"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Сниженная масса при сохранении прочностных характеристик</a:t>
            </a:r>
          </a:p>
          <a:p>
            <a:pPr marL="742950" lvl="1" indent="-285750" algn="just">
              <a:buFont typeface="Symbol" panose="05050102010706020507" pitchFamily="18" charset="2"/>
              <a:buChar char="-"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Высокая коррозионная стойкость</a:t>
            </a:r>
          </a:p>
          <a:p>
            <a:pPr marL="742950" lvl="1" indent="-285750" algn="just">
              <a:buFont typeface="Symbol" panose="05050102010706020507" pitchFamily="18" charset="2"/>
              <a:buChar char="-"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Низкая диэлектрическая проницаемость (отсутствуют блуждающие токи)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Для светооптических приборов</a:t>
            </a:r>
          </a:p>
          <a:p>
            <a:pPr marL="742950" lvl="1" indent="-285750" algn="just">
              <a:buFont typeface="Symbol" panose="05050102010706020507" pitchFamily="18" charset="2"/>
              <a:buChar char="-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Сниженная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масса</a:t>
            </a:r>
          </a:p>
          <a:p>
            <a:pPr marL="742950" lvl="1" indent="-285750" algn="just">
              <a:buFont typeface="Symbol" panose="05050102010706020507" pitchFamily="18" charset="2"/>
              <a:buChar char="-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Высокий класс поверхности</a:t>
            </a:r>
          </a:p>
          <a:p>
            <a:pPr marL="742950" lvl="1" indent="-285750" algn="just">
              <a:buFont typeface="Symbol" panose="05050102010706020507" pitchFamily="18" charset="2"/>
              <a:buChar char="-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Высокая прочность (антивандальность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) и эксплуатационные характеристики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Для судостроения</a:t>
            </a:r>
          </a:p>
          <a:p>
            <a:pPr marL="742950" lvl="1" indent="-285750" algn="just">
              <a:buFont typeface="Symbol" panose="05050102010706020507" pitchFamily="18" charset="2"/>
              <a:buChar char="-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Высокая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прочность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 algn="just">
              <a:buFont typeface="Symbol" panose="05050102010706020507" pitchFamily="18" charset="2"/>
              <a:buChar char="-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Коррозионная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стойкость</a:t>
            </a:r>
          </a:p>
          <a:p>
            <a:pPr marL="742950" lvl="1" indent="-285750" algn="just">
              <a:buFont typeface="Symbol" panose="05050102010706020507" pitchFamily="18" charset="2"/>
              <a:buChar char="-"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Долговечность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43951" y="4015283"/>
            <a:ext cx="81952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Внедрения указанных видов продукции позволит в рамках существующего производственного процесса: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Повысить уровень рентабельности производства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Расширить продуктовую линейку в рамках освоенных сегментов рынка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Расширить рынки сбыта и целевые рыночные сегменты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Внедрить существующие разработки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Создать базу для развития научно-исследовательской деятельности и коммерциализации ее результатов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Развивать межкластерное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взаимодействие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5874" y="6245319"/>
            <a:ext cx="490470" cy="473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53630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38255"/>
            <a:ext cx="8305800" cy="778098"/>
          </a:xfrm>
        </p:spPr>
        <p:txBody>
          <a:bodyPr/>
          <a:lstStyle/>
          <a:p>
            <a:r>
              <a:rPr lang="ru-RU" sz="2200" dirty="0" smtClean="0"/>
              <a:t>Примеры пилотной продукции</a:t>
            </a:r>
            <a:br>
              <a:rPr lang="ru-RU" sz="2200" dirty="0" smtClean="0"/>
            </a:br>
            <a:r>
              <a:rPr lang="ru-RU" sz="2200" dirty="0" smtClean="0"/>
              <a:t> </a:t>
            </a:r>
            <a:r>
              <a:rPr lang="ru-RU" sz="2200" dirty="0"/>
              <a:t>Композитного кластера Санкт-Петербурга</a:t>
            </a: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240" y="6356573"/>
            <a:ext cx="254730" cy="250898"/>
          </a:xfrm>
          <a:prstGeom prst="rect">
            <a:avLst/>
          </a:prstGeom>
        </p:spPr>
      </p:pic>
      <p:pic>
        <p:nvPicPr>
          <p:cNvPr id="27" name="Picture 7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6072"/>
          <a:stretch/>
        </p:blipFill>
        <p:spPr bwMode="auto">
          <a:xfrm>
            <a:off x="463248" y="6356573"/>
            <a:ext cx="255722" cy="260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443951" y="1326246"/>
            <a:ext cx="763324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В рамках кластерных продуктовых проектов планируется разработка и внедрение следующих композитных изделий и технологий: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2" descr="https://encrypted-tbn0.gstatic.com/images?q=tbn:ANd9GcQhHxIewE8fc-Yltzulwhp-PkX-d3Efwn02_sV2WoDi1fzd-JU-bw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11773" y="4599092"/>
            <a:ext cx="1332597" cy="943299"/>
          </a:xfrm>
          <a:prstGeom prst="rect">
            <a:avLst/>
          </a:prstGeom>
          <a:noFill/>
          <a:ln w="19050">
            <a:solidFill>
              <a:srgbClr val="285EA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xmlns="" val="3082557705"/>
              </p:ext>
            </p:extLst>
          </p:nvPr>
        </p:nvGraphicFramePr>
        <p:xfrm>
          <a:off x="495374" y="1920600"/>
          <a:ext cx="5472732" cy="43027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1" name="Picture 4" descr="http://www.tsniis.com/images/store/968f5287c4c47a1e95f04732c7208cf6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2724" r="6923" b="8537"/>
          <a:stretch/>
        </p:blipFill>
        <p:spPr bwMode="auto">
          <a:xfrm>
            <a:off x="6066918" y="3610463"/>
            <a:ext cx="1159097" cy="1224136"/>
          </a:xfrm>
          <a:prstGeom prst="rect">
            <a:avLst/>
          </a:prstGeom>
          <a:noFill/>
          <a:ln w="19050">
            <a:solidFill>
              <a:srgbClr val="22518A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http://images.ru.prom.st/17647118_w640_h640_18072012259.jp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480" r="8652" b="19538"/>
          <a:stretch/>
        </p:blipFill>
        <p:spPr bwMode="auto">
          <a:xfrm>
            <a:off x="6976407" y="2966764"/>
            <a:ext cx="1398261" cy="1006108"/>
          </a:xfrm>
          <a:prstGeom prst="rect">
            <a:avLst/>
          </a:prstGeom>
          <a:noFill/>
          <a:ln w="19050">
            <a:solidFill>
              <a:srgbClr val="285EA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http://lnfm1.sai.msu.ru/SETI/koi/articles/Zaitsev-dokl.files/slide0007_background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242" y="5403406"/>
            <a:ext cx="1320081" cy="988825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862" b="57696"/>
          <a:stretch/>
        </p:blipFill>
        <p:spPr bwMode="auto">
          <a:xfrm>
            <a:off x="6066919" y="1882271"/>
            <a:ext cx="1111670" cy="1436236"/>
          </a:xfrm>
          <a:prstGeom prst="rect">
            <a:avLst/>
          </a:prstGeom>
          <a:noFill/>
          <a:ln w="19050">
            <a:solidFill>
              <a:srgbClr val="285EA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5874" y="6245319"/>
            <a:ext cx="490470" cy="473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352659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xmlns="" val="3542189921"/>
              </p:ext>
            </p:extLst>
          </p:nvPr>
        </p:nvGraphicFramePr>
        <p:xfrm>
          <a:off x="179388" y="1196752"/>
          <a:ext cx="8065020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240" y="6356573"/>
            <a:ext cx="254730" cy="25089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6072"/>
          <a:stretch/>
        </p:blipFill>
        <p:spPr bwMode="auto">
          <a:xfrm>
            <a:off x="463248" y="6356573"/>
            <a:ext cx="255722" cy="260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457200" y="377368"/>
            <a:ext cx="8305800" cy="6480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z="2200" dirty="0"/>
              <a:t>Первоочередные кластерные проекты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5874" y="6245319"/>
            <a:ext cx="490470" cy="473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498443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xmlns="" val="2633630062"/>
              </p:ext>
            </p:extLst>
          </p:nvPr>
        </p:nvGraphicFramePr>
        <p:xfrm>
          <a:off x="179388" y="1206045"/>
          <a:ext cx="8065020" cy="51614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326468" y="1126016"/>
            <a:ext cx="5881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+mj-lt"/>
              </a:rPr>
              <a:t>Состав мероприятий</a:t>
            </a:r>
            <a:endParaRPr lang="ru-RU" b="1" dirty="0">
              <a:latin typeface="+mj-lt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240" y="6356573"/>
            <a:ext cx="254730" cy="250898"/>
          </a:xfrm>
          <a:prstGeom prst="rect">
            <a:avLst/>
          </a:prstGeom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6072"/>
          <a:stretch/>
        </p:blipFill>
        <p:spPr bwMode="auto">
          <a:xfrm>
            <a:off x="463248" y="6356573"/>
            <a:ext cx="255722" cy="260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457200" y="404664"/>
            <a:ext cx="8305800" cy="6480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z="2200" dirty="0"/>
              <a:t>Первоочередные кластерные проекты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500" y="6324917"/>
            <a:ext cx="490470" cy="473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92912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xmlns="" val="734079420"/>
              </p:ext>
            </p:extLst>
          </p:nvPr>
        </p:nvGraphicFramePr>
        <p:xfrm>
          <a:off x="179388" y="1206044"/>
          <a:ext cx="8209036" cy="48391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240" y="6356573"/>
            <a:ext cx="254730" cy="250898"/>
          </a:xfrm>
          <a:prstGeom prst="rect">
            <a:avLst/>
          </a:prstGeom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6072"/>
          <a:stretch/>
        </p:blipFill>
        <p:spPr bwMode="auto">
          <a:xfrm>
            <a:off x="463248" y="6356573"/>
            <a:ext cx="255722" cy="260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326468" y="1126016"/>
            <a:ext cx="5881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+mj-lt"/>
              </a:rPr>
              <a:t>Состав мероприятий</a:t>
            </a:r>
            <a:endParaRPr lang="ru-RU" b="1" dirty="0">
              <a:latin typeface="+mj-lt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457200" y="404664"/>
            <a:ext cx="8305800" cy="6480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z="2200" dirty="0"/>
              <a:t>Первоочередные кластерные проекты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5874" y="6245319"/>
            <a:ext cx="490470" cy="473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240191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7624" y="2628900"/>
            <a:ext cx="7041976" cy="2252485"/>
          </a:xfrm>
        </p:spPr>
        <p:txBody>
          <a:bodyPr/>
          <a:lstStyle/>
          <a:p>
            <a:pPr algn="ctr"/>
            <a:r>
              <a:rPr lang="ru-RU" sz="2200" b="1" dirty="0">
                <a:solidFill>
                  <a:srgbClr val="1F497D"/>
                </a:solidFill>
              </a:rPr>
              <a:t>СПАСИБО   ЗА   ВНИМАНИЕ  </a:t>
            </a:r>
            <a:r>
              <a:rPr lang="ru-RU" sz="2200" b="1" dirty="0" smtClean="0">
                <a:solidFill>
                  <a:srgbClr val="1F497D"/>
                </a:solidFill>
              </a:rPr>
              <a:t>!</a:t>
            </a:r>
            <a:br>
              <a:rPr lang="ru-RU" sz="2200" b="1" dirty="0" smtClean="0">
                <a:solidFill>
                  <a:srgbClr val="1F497D"/>
                </a:solidFill>
              </a:rPr>
            </a:br>
            <a:r>
              <a:rPr lang="ru-RU" sz="2200" b="1" dirty="0" smtClean="0">
                <a:solidFill>
                  <a:srgbClr val="1F497D"/>
                </a:solidFill>
              </a:rPr>
              <a:t/>
            </a:r>
            <a:br>
              <a:rPr lang="ru-RU" sz="2200" b="1" dirty="0" smtClean="0">
                <a:solidFill>
                  <a:srgbClr val="1F497D"/>
                </a:solidFill>
              </a:rPr>
            </a:br>
            <a:r>
              <a:rPr lang="ru-RU" sz="1800" b="1" dirty="0" smtClean="0">
                <a:solidFill>
                  <a:srgbClr val="1F497D"/>
                </a:solidFill>
              </a:rPr>
              <a:t>Зазимко Вадим Николаевич </a:t>
            </a:r>
            <a:r>
              <a:rPr lang="ru-RU" sz="1800" b="1" dirty="0">
                <a:solidFill>
                  <a:srgbClr val="1F497D"/>
                </a:solidFill>
              </a:rPr>
              <a:t/>
            </a:r>
            <a:br>
              <a:rPr lang="ru-RU" sz="1800" b="1" dirty="0">
                <a:solidFill>
                  <a:srgbClr val="1F497D"/>
                </a:solidFill>
              </a:rPr>
            </a:br>
            <a:r>
              <a:rPr lang="ru-RU" sz="1800" b="1" dirty="0">
                <a:solidFill>
                  <a:srgbClr val="1F497D"/>
                </a:solidFill>
              </a:rPr>
              <a:t>Генеральный директор</a:t>
            </a:r>
            <a:br>
              <a:rPr lang="ru-RU" sz="1800" b="1" dirty="0">
                <a:solidFill>
                  <a:srgbClr val="1F497D"/>
                </a:solidFill>
              </a:rPr>
            </a:br>
            <a:r>
              <a:rPr lang="ru-RU" sz="1800" b="1" dirty="0">
                <a:solidFill>
                  <a:srgbClr val="1F497D"/>
                </a:solidFill>
              </a:rPr>
              <a:t>ООО «УК» </a:t>
            </a:r>
            <a:r>
              <a:rPr lang="ru-RU" sz="1800" b="1" dirty="0" smtClean="0">
                <a:solidFill>
                  <a:srgbClr val="1F497D"/>
                </a:solidFill>
              </a:rPr>
              <a:t>Композитный кластер Санкт-Петербурга»</a:t>
            </a:r>
            <a:r>
              <a:rPr lang="ru-RU" sz="1800" b="1" dirty="0">
                <a:solidFill>
                  <a:srgbClr val="1F497D"/>
                </a:solidFill>
              </a:rPr>
              <a:t/>
            </a:r>
            <a:br>
              <a:rPr lang="ru-RU" sz="1800" b="1" dirty="0">
                <a:solidFill>
                  <a:srgbClr val="1F497D"/>
                </a:solidFill>
              </a:rPr>
            </a:br>
            <a:r>
              <a:rPr lang="ru-RU" sz="1800" b="1" dirty="0" smtClean="0">
                <a:solidFill>
                  <a:srgbClr val="1F497D"/>
                </a:solidFill>
              </a:rPr>
              <a:t/>
            </a:r>
            <a:br>
              <a:rPr lang="ru-RU" sz="1800" b="1" dirty="0" smtClean="0">
                <a:solidFill>
                  <a:srgbClr val="1F497D"/>
                </a:solidFill>
              </a:rPr>
            </a:b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7584" y="1412776"/>
            <a:ext cx="7416824" cy="1248537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58692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38255"/>
            <a:ext cx="8305800" cy="778098"/>
          </a:xfrm>
        </p:spPr>
        <p:txBody>
          <a:bodyPr/>
          <a:lstStyle/>
          <a:p>
            <a:r>
              <a:rPr lang="ru-RU" sz="2200" b="1" dirty="0" smtClean="0"/>
              <a:t>Стратегические  цели 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>Композитного </a:t>
            </a:r>
            <a:r>
              <a:rPr lang="ru-RU" sz="2200" dirty="0"/>
              <a:t>К</a:t>
            </a:r>
            <a:r>
              <a:rPr lang="ru-RU" sz="2200" dirty="0" smtClean="0"/>
              <a:t>ластера </a:t>
            </a:r>
            <a:r>
              <a:rPr lang="ru-RU" sz="2200" dirty="0"/>
              <a:t>Санкт-Петербурга</a:t>
            </a: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240" y="6356573"/>
            <a:ext cx="254730" cy="250898"/>
          </a:xfrm>
          <a:prstGeom prst="rect">
            <a:avLst/>
          </a:prstGeom>
        </p:spPr>
      </p:pic>
      <p:pic>
        <p:nvPicPr>
          <p:cNvPr id="27" name="Picture 7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6072"/>
          <a:stretch/>
        </p:blipFill>
        <p:spPr bwMode="auto">
          <a:xfrm>
            <a:off x="463248" y="6356573"/>
            <a:ext cx="255722" cy="260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Объект 5"/>
          <p:cNvSpPr>
            <a:spLocks noGrp="1"/>
          </p:cNvSpPr>
          <p:nvPr>
            <p:ph idx="1"/>
          </p:nvPr>
        </p:nvSpPr>
        <p:spPr>
          <a:xfrm>
            <a:off x="464240" y="2687329"/>
            <a:ext cx="8298760" cy="1543477"/>
          </a:xfrm>
        </p:spPr>
        <p:txBody>
          <a:bodyPr>
            <a:noAutofit/>
          </a:bodyPr>
          <a:lstStyle/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Основная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идея Кластера -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обеспечить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основные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отрасли промышленности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Санкт-Петербурга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современными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высокотехнологичными композитными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изделиями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 преобразование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существующих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инфраструктурных технологических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платформ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основе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новых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решений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использованием передовых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композиционных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материалов и перевооружения инфраструктуры.</a:t>
            </a:r>
          </a:p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Первоочередными направлениями для такого технологического преобразования определены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Объект 5"/>
          <p:cNvSpPr txBox="1">
            <a:spLocks/>
          </p:cNvSpPr>
          <p:nvPr/>
        </p:nvSpPr>
        <p:spPr>
          <a:xfrm>
            <a:off x="395535" y="1302168"/>
            <a:ext cx="8101971" cy="22462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Композитный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ластер Санкт-Петербурга создан с целью формирования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центров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компетенций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 области композитных материалов и изделий из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них,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повышения конкурентоспособности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участников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Кластера, создания  эффективной партнерской кооперационной сети, определяющую деятельность  Кластера  и привлекающую к нему новых участников и новые рынки.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18970" y="4795465"/>
            <a:ext cx="3104866" cy="9294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40080" lvl="1" indent="-228600">
              <a:spcBef>
                <a:spcPct val="20000"/>
              </a:spcBef>
              <a:buClr>
                <a:srgbClr val="F79646"/>
              </a:buClr>
              <a:buFont typeface="Arial" pitchFamily="34" charset="0"/>
              <a:buChar char="-"/>
            </a:pPr>
            <a:r>
              <a:rPr lang="ru-RU" sz="16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Судостроение</a:t>
            </a:r>
          </a:p>
          <a:p>
            <a:pPr marL="640080" lvl="1" indent="-228600">
              <a:spcBef>
                <a:spcPct val="20000"/>
              </a:spcBef>
              <a:buClr>
                <a:srgbClr val="F79646"/>
              </a:buClr>
              <a:buFont typeface="Arial" pitchFamily="34" charset="0"/>
              <a:buChar char="-"/>
            </a:pPr>
            <a:r>
              <a:rPr lang="ru-RU" sz="16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Строительство</a:t>
            </a:r>
          </a:p>
          <a:p>
            <a:pPr marL="640080" lvl="1" indent="-228600">
              <a:spcBef>
                <a:spcPct val="20000"/>
              </a:spcBef>
              <a:buClr>
                <a:srgbClr val="F79646"/>
              </a:buClr>
              <a:buFont typeface="Arial" pitchFamily="34" charset="0"/>
              <a:buChar char="-"/>
            </a:pPr>
            <a:r>
              <a:rPr lang="ru-RU" sz="1600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ЖКХ</a:t>
            </a:r>
            <a:endParaRPr lang="ru-RU" sz="1600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823836" y="4795465"/>
            <a:ext cx="4572000" cy="929485"/>
          </a:xfrm>
          <a:prstGeom prst="rect">
            <a:avLst/>
          </a:prstGeom>
        </p:spPr>
        <p:txBody>
          <a:bodyPr>
            <a:spAutoFit/>
          </a:bodyPr>
          <a:lstStyle/>
          <a:p>
            <a:pPr marL="640080" lvl="1" indent="-228600">
              <a:spcBef>
                <a:spcPct val="20000"/>
              </a:spcBef>
              <a:buClr>
                <a:srgbClr val="F79646"/>
              </a:buClr>
              <a:buFont typeface="Arial" pitchFamily="34" charset="0"/>
              <a:buChar char="-"/>
            </a:pPr>
            <a:r>
              <a:rPr lang="ru-RU" sz="1600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Энергетика </a:t>
            </a:r>
            <a:endParaRPr lang="ru-RU" sz="1600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0" lvl="1" indent="-228600">
              <a:spcBef>
                <a:spcPct val="20000"/>
              </a:spcBef>
              <a:buClr>
                <a:srgbClr val="F79646"/>
              </a:buClr>
              <a:buFont typeface="Arial" pitchFamily="34" charset="0"/>
              <a:buChar char="-"/>
            </a:pPr>
            <a:r>
              <a:rPr lang="ru-RU" sz="16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Транспортное машиностроение </a:t>
            </a:r>
          </a:p>
          <a:p>
            <a:pPr marL="640080" lvl="1" indent="-228600">
              <a:spcBef>
                <a:spcPct val="20000"/>
              </a:spcBef>
              <a:buClr>
                <a:srgbClr val="F79646"/>
              </a:buClr>
              <a:buFont typeface="Arial" pitchFamily="34" charset="0"/>
              <a:buChar char="-"/>
            </a:pPr>
            <a:r>
              <a:rPr lang="ru-RU" sz="16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Приборостроение</a:t>
            </a:r>
          </a:p>
        </p:txBody>
      </p:sp>
      <p:pic>
        <p:nvPicPr>
          <p:cNvPr id="11161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5874" y="6245319"/>
            <a:ext cx="490470" cy="473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625593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38255"/>
            <a:ext cx="8305800" cy="778098"/>
          </a:xfrm>
        </p:spPr>
        <p:txBody>
          <a:bodyPr/>
          <a:lstStyle/>
          <a:p>
            <a:r>
              <a:rPr lang="ru-RU" sz="2200" b="1" dirty="0" smtClean="0"/>
              <a:t>Основные задачи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>Композитного </a:t>
            </a:r>
            <a:r>
              <a:rPr lang="ru-RU" sz="2200" dirty="0"/>
              <a:t>К</a:t>
            </a:r>
            <a:r>
              <a:rPr lang="ru-RU" sz="2200" dirty="0" smtClean="0"/>
              <a:t>ластера </a:t>
            </a:r>
            <a:r>
              <a:rPr lang="ru-RU" sz="2200" dirty="0"/>
              <a:t>Санкт-Петербурга</a:t>
            </a: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240" y="6356573"/>
            <a:ext cx="254730" cy="250898"/>
          </a:xfrm>
          <a:prstGeom prst="rect">
            <a:avLst/>
          </a:prstGeom>
        </p:spPr>
      </p:pic>
      <p:pic>
        <p:nvPicPr>
          <p:cNvPr id="27" name="Picture 7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6072"/>
          <a:stretch/>
        </p:blipFill>
        <p:spPr bwMode="auto">
          <a:xfrm>
            <a:off x="463248" y="6356573"/>
            <a:ext cx="255722" cy="260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Объект 5"/>
          <p:cNvSpPr>
            <a:spLocks noGrp="1"/>
          </p:cNvSpPr>
          <p:nvPr>
            <p:ph idx="1"/>
          </p:nvPr>
        </p:nvSpPr>
        <p:spPr>
          <a:xfrm>
            <a:off x="345874" y="1200299"/>
            <a:ext cx="8542094" cy="1762539"/>
          </a:xfrm>
        </p:spPr>
        <p:txBody>
          <a:bodyPr>
            <a:noAutofit/>
          </a:bodyPr>
          <a:lstStyle/>
          <a:p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Создание производственных и </a:t>
            </a: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технологических цепочек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, выпускающих конечные композитные продукты с высокой степенью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переработки</a:t>
            </a:r>
          </a:p>
          <a:p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Создание и развитие </a:t>
            </a: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организационных механизмов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для эффективной подготовки и реализации кластерных проектов, оценки их эффективности, накопления и дальнейшего использования полученных знаний</a:t>
            </a:r>
          </a:p>
          <a:p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Создание и развитие существующего </a:t>
            </a: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научно-производственного потенциала,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включая ресурсы и объекты коллективного пользования (инжиниринговые центры, и технопарки и т.д.)</a:t>
            </a:r>
          </a:p>
          <a:p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Создание </a:t>
            </a: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концентрированных специализированных производственных площадок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для участников Кластера</a:t>
            </a:r>
          </a:p>
          <a:p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Создание и эффективное использование инструментов для </a:t>
            </a: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популяризации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композитных материалов и технологий среди их потенциальных потребителей</a:t>
            </a:r>
          </a:p>
          <a:p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Развитие системы </a:t>
            </a: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профессиональной подготовки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и повышения квалификации научных, инженерно-технических и управленческих кадров для обеспечения ими высокотехнологичных рабочих мест на предприятиях кластера</a:t>
            </a:r>
          </a:p>
        </p:txBody>
      </p:sp>
      <p:sp>
        <p:nvSpPr>
          <p:cNvPr id="11" name="Объект 5"/>
          <p:cNvSpPr txBox="1">
            <a:spLocks/>
          </p:cNvSpPr>
          <p:nvPr/>
        </p:nvSpPr>
        <p:spPr>
          <a:xfrm>
            <a:off x="395535" y="1302168"/>
            <a:ext cx="8101971" cy="22462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161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5874" y="6245319"/>
            <a:ext cx="490470" cy="473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106503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200" dirty="0"/>
              <a:t>Состав  участников </a:t>
            </a:r>
            <a:r>
              <a:rPr lang="ru-RU" sz="2200" dirty="0" smtClean="0"/>
              <a:t>Композитного кластера Санкт-Петербурга</a:t>
            </a:r>
            <a:endParaRPr lang="ru-RU" sz="2200" dirty="0"/>
          </a:p>
        </p:txBody>
      </p:sp>
      <p:pic>
        <p:nvPicPr>
          <p:cNvPr id="109586" name="Picture 1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45839" y="1721137"/>
            <a:ext cx="4097337" cy="3182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9590" name="Picture 2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91023" y="5451476"/>
            <a:ext cx="4619625" cy="922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458371" y="1249948"/>
            <a:ext cx="2334998" cy="338554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ru-RU" sz="1600" b="1" dirty="0" smtClean="0"/>
              <a:t>Организации-участники</a:t>
            </a:r>
            <a:endParaRPr lang="ru-RU" sz="16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352923" y="1126837"/>
            <a:ext cx="465772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/>
              <a:t>Высшие учебные заведения </a:t>
            </a: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>и образовательные </a:t>
            </a:r>
            <a:r>
              <a:rPr lang="ru-RU" sz="1600" b="1" dirty="0"/>
              <a:t>организации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893132" y="4988482"/>
            <a:ext cx="33979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/>
              <a:t>	</a:t>
            </a:r>
            <a:r>
              <a:rPr lang="ru-RU" sz="1600" b="1" dirty="0"/>
              <a:t>Стратегические партнеры </a:t>
            </a:r>
          </a:p>
        </p:txBody>
      </p:sp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3136" y="6301141"/>
            <a:ext cx="490470" cy="473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9660" name="Picture 9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7875" y="1766491"/>
            <a:ext cx="3932652" cy="3406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9664" name="Picture 9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875" y="5007043"/>
            <a:ext cx="3390900" cy="1366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0855291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38255"/>
            <a:ext cx="8305800" cy="778098"/>
          </a:xfrm>
        </p:spPr>
        <p:txBody>
          <a:bodyPr/>
          <a:lstStyle/>
          <a:p>
            <a:r>
              <a:rPr lang="ru-RU" sz="2200" dirty="0"/>
              <a:t>Характеристика </a:t>
            </a:r>
            <a:r>
              <a:rPr lang="ru-RU" sz="2200" dirty="0" smtClean="0"/>
              <a:t> участников </a:t>
            </a:r>
            <a:br>
              <a:rPr lang="ru-RU" sz="2200" dirty="0" smtClean="0"/>
            </a:br>
            <a:r>
              <a:rPr lang="ru-RU" sz="2200" dirty="0" smtClean="0"/>
              <a:t>Композитного </a:t>
            </a:r>
            <a:r>
              <a:rPr lang="ru-RU" sz="2200" dirty="0"/>
              <a:t>кластера </a:t>
            </a:r>
            <a:r>
              <a:rPr lang="ru-RU" sz="2200" dirty="0" smtClean="0"/>
              <a:t>Санкт-Петербурга</a:t>
            </a:r>
            <a:endParaRPr lang="ru-RU" sz="2200" dirty="0"/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240" y="6356573"/>
            <a:ext cx="254730" cy="250898"/>
          </a:xfrm>
          <a:prstGeom prst="rect">
            <a:avLst/>
          </a:prstGeom>
        </p:spPr>
      </p:pic>
      <p:pic>
        <p:nvPicPr>
          <p:cNvPr id="27" name="Picture 7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6072"/>
          <a:stretch/>
        </p:blipFill>
        <p:spPr bwMode="auto">
          <a:xfrm>
            <a:off x="463248" y="6356573"/>
            <a:ext cx="255722" cy="260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1618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47" t="3619" r="1542" b="2395"/>
          <a:stretch/>
        </p:blipFill>
        <p:spPr bwMode="auto">
          <a:xfrm>
            <a:off x="347427" y="1639893"/>
            <a:ext cx="3685595" cy="212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1619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57" t="3002" r="1556" b="3522"/>
          <a:stretch/>
        </p:blipFill>
        <p:spPr bwMode="auto">
          <a:xfrm>
            <a:off x="546100" y="4025899"/>
            <a:ext cx="3638550" cy="1993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1621" name="Picture 5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29" t="2944" r="1499" b="2139"/>
          <a:stretch/>
        </p:blipFill>
        <p:spPr bwMode="auto">
          <a:xfrm>
            <a:off x="4464050" y="4025899"/>
            <a:ext cx="3479800" cy="2063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chart"/>
          <p:cNvPicPr>
            <a:picLocks noChangeAspect="1"/>
          </p:cNvPicPr>
          <p:nvPr/>
        </p:nvPicPr>
        <p:blipFill rotWithShape="1">
          <a:blip r:embed="rId7" cstate="print"/>
          <a:srcRect l="1528" t="2326" r="1691" b="2695"/>
          <a:stretch/>
        </p:blipFill>
        <p:spPr>
          <a:xfrm>
            <a:off x="4633840" y="2024743"/>
            <a:ext cx="3075060" cy="1810657"/>
          </a:xfrm>
          <a:prstGeom prst="rect">
            <a:avLst/>
          </a:prstGeom>
        </p:spPr>
      </p:pic>
      <p:sp>
        <p:nvSpPr>
          <p:cNvPr id="13" name="Заголовок 1"/>
          <p:cNvSpPr txBox="1">
            <a:spLocks/>
          </p:cNvSpPr>
          <p:nvPr/>
        </p:nvSpPr>
        <p:spPr>
          <a:xfrm>
            <a:off x="4897177" y="1639893"/>
            <a:ext cx="2613546" cy="2848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z="1100" b="1" dirty="0" smtClean="0">
                <a:solidFill>
                  <a:schemeClr val="bg2">
                    <a:lumMod val="10000"/>
                  </a:schemeClr>
                </a:solidFill>
                <a:latin typeface="+mn-lt"/>
              </a:rPr>
              <a:t>Структура портфеля продаж</a:t>
            </a:r>
            <a:endParaRPr lang="ru-RU" sz="1100" b="1" dirty="0">
              <a:solidFill>
                <a:schemeClr val="bg2">
                  <a:lumMod val="10000"/>
                </a:schemeClr>
              </a:solidFill>
              <a:latin typeface="+mn-lt"/>
            </a:endParaRPr>
          </a:p>
        </p:txBody>
      </p:sp>
      <p:pic>
        <p:nvPicPr>
          <p:cNvPr id="112642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7427" y="6242346"/>
            <a:ext cx="487363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61925" y="1136684"/>
            <a:ext cx="50863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Предварительные результаты анкетирования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43618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 txBox="1">
            <a:spLocks noGrp="1"/>
          </p:cNvSpPr>
          <p:nvPr>
            <p:ph type="title"/>
          </p:nvPr>
        </p:nvSpPr>
        <p:spPr>
          <a:xfrm>
            <a:off x="106981" y="35991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/>
              <a:t>Функциональная карта территориального</a:t>
            </a:r>
            <a:br>
              <a:rPr lang="ru-RU" sz="2200" dirty="0"/>
            </a:br>
            <a:r>
              <a:rPr lang="ru-RU" sz="2200" dirty="0"/>
              <a:t> Композитного кластера Санкт-Петербурга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06981" y="1047256"/>
            <a:ext cx="3371557" cy="3805429"/>
          </a:xfrm>
          <a:prstGeom prst="rect">
            <a:avLst/>
          </a:prstGeom>
        </p:spPr>
        <p:txBody>
          <a:bodyPr wrap="square" lIns="65306" tIns="32653" rIns="65306" bIns="32653">
            <a:spAutoFit/>
          </a:bodyPr>
          <a:lstStyle/>
          <a:p>
            <a:pPr>
              <a:lnSpc>
                <a:spcPct val="150000"/>
              </a:lnSpc>
            </a:pPr>
            <a:r>
              <a:rPr lang="ru-RU" sz="900" b="1" dirty="0">
                <a:solidFill>
                  <a:schemeClr val="bg1">
                    <a:lumMod val="50000"/>
                  </a:schemeClr>
                </a:solidFill>
                <a:latin typeface="Arial Narrow" panose="020B0506020202030204" pitchFamily="34" charset="0"/>
              </a:rPr>
              <a:t>1.ООО «СК»                                                                   70 млн. руб.                                      </a:t>
            </a:r>
          </a:p>
          <a:p>
            <a:pPr>
              <a:lnSpc>
                <a:spcPct val="150000"/>
              </a:lnSpc>
            </a:pPr>
            <a:r>
              <a:rPr lang="ru-RU" sz="900" b="1" dirty="0">
                <a:solidFill>
                  <a:schemeClr val="bg1">
                    <a:lumMod val="50000"/>
                  </a:schemeClr>
                </a:solidFill>
                <a:latin typeface="Arial Narrow" panose="020B0506020202030204" pitchFamily="34" charset="0"/>
              </a:rPr>
              <a:t>2.ЗАО «НТЦ Прикладных </a:t>
            </a:r>
            <a:r>
              <a:rPr lang="ru-RU" sz="900" b="1" dirty="0" err="1">
                <a:solidFill>
                  <a:schemeClr val="bg1">
                    <a:lumMod val="50000"/>
                  </a:schemeClr>
                </a:solidFill>
                <a:latin typeface="Arial Narrow" panose="020B0506020202030204" pitchFamily="34" charset="0"/>
              </a:rPr>
              <a:t>нанотехнологий</a:t>
            </a:r>
            <a:r>
              <a:rPr lang="ru-RU" sz="900" b="1" dirty="0">
                <a:solidFill>
                  <a:schemeClr val="bg1">
                    <a:lumMod val="50000"/>
                  </a:schemeClr>
                </a:solidFill>
                <a:latin typeface="Arial Narrow" panose="020B0506020202030204" pitchFamily="34" charset="0"/>
              </a:rPr>
              <a:t>»           10 млн. руб.</a:t>
            </a:r>
          </a:p>
          <a:p>
            <a:pPr>
              <a:lnSpc>
                <a:spcPct val="150000"/>
              </a:lnSpc>
            </a:pPr>
            <a:r>
              <a:rPr lang="ru-RU" sz="900" b="1" dirty="0">
                <a:solidFill>
                  <a:schemeClr val="bg1">
                    <a:lumMod val="50000"/>
                  </a:schemeClr>
                </a:solidFill>
                <a:latin typeface="Arial Narrow" panose="020B0506020202030204" pitchFamily="34" charset="0"/>
              </a:rPr>
              <a:t>3.ООО «Завод по переработке пластмасс </a:t>
            </a:r>
            <a:br>
              <a:rPr lang="ru-RU" sz="900" b="1" dirty="0">
                <a:solidFill>
                  <a:schemeClr val="bg1">
                    <a:lumMod val="50000"/>
                  </a:schemeClr>
                </a:solidFill>
                <a:latin typeface="Arial Narrow" panose="020B0506020202030204" pitchFamily="34" charset="0"/>
              </a:rPr>
            </a:br>
            <a:r>
              <a:rPr lang="ru-RU" sz="900" b="1" dirty="0">
                <a:solidFill>
                  <a:schemeClr val="bg1">
                    <a:lumMod val="50000"/>
                  </a:schemeClr>
                </a:solidFill>
                <a:latin typeface="Arial Narrow" panose="020B0506020202030204" pitchFamily="34" charset="0"/>
              </a:rPr>
              <a:t>им. Комсомольской правды»                                  200 млн. руб.</a:t>
            </a:r>
          </a:p>
          <a:p>
            <a:pPr>
              <a:lnSpc>
                <a:spcPct val="150000"/>
              </a:lnSpc>
            </a:pPr>
            <a:r>
              <a:rPr lang="ru-RU" sz="900" b="1" dirty="0">
                <a:solidFill>
                  <a:schemeClr val="bg1">
                    <a:lumMod val="50000"/>
                  </a:schemeClr>
                </a:solidFill>
                <a:latin typeface="Arial Narrow" panose="020B0506020202030204" pitchFamily="34" charset="0"/>
              </a:rPr>
              <a:t>4.ООО «</a:t>
            </a:r>
            <a:r>
              <a:rPr lang="ru-RU" sz="900" b="1" dirty="0" err="1">
                <a:solidFill>
                  <a:schemeClr val="bg1">
                    <a:lumMod val="50000"/>
                  </a:schemeClr>
                </a:solidFill>
                <a:latin typeface="Arial Narrow" panose="020B0506020202030204" pitchFamily="34" charset="0"/>
              </a:rPr>
              <a:t>Компласт</a:t>
            </a:r>
            <a:r>
              <a:rPr lang="ru-RU" sz="900" b="1" dirty="0">
                <a:solidFill>
                  <a:schemeClr val="bg1">
                    <a:lumMod val="50000"/>
                  </a:schemeClr>
                </a:solidFill>
                <a:latin typeface="Arial Narrow" panose="020B0506020202030204" pitchFamily="34" charset="0"/>
              </a:rPr>
              <a:t>»</a:t>
            </a:r>
          </a:p>
          <a:p>
            <a:pPr>
              <a:lnSpc>
                <a:spcPct val="150000"/>
              </a:lnSpc>
            </a:pPr>
            <a:r>
              <a:rPr lang="ru-RU" sz="900" b="1" dirty="0">
                <a:solidFill>
                  <a:schemeClr val="bg1">
                    <a:lumMod val="50000"/>
                  </a:schemeClr>
                </a:solidFill>
                <a:latin typeface="Arial Narrow" panose="020B0506020202030204" pitchFamily="34" charset="0"/>
              </a:rPr>
              <a:t>5.ООО «Основа»                                                            7 млн. руб.</a:t>
            </a:r>
          </a:p>
          <a:p>
            <a:pPr>
              <a:lnSpc>
                <a:spcPct val="150000"/>
              </a:lnSpc>
            </a:pPr>
            <a:r>
              <a:rPr lang="ru-RU" sz="900" b="1" dirty="0">
                <a:solidFill>
                  <a:schemeClr val="bg1">
                    <a:lumMod val="50000"/>
                  </a:schemeClr>
                </a:solidFill>
                <a:latin typeface="Arial Narrow" panose="020B0506020202030204" pitchFamily="34" charset="0"/>
              </a:rPr>
              <a:t>6.ОАО «Средне-Невский судостроительный завод»</a:t>
            </a:r>
          </a:p>
          <a:p>
            <a:pPr>
              <a:lnSpc>
                <a:spcPct val="150000"/>
              </a:lnSpc>
            </a:pPr>
            <a:r>
              <a:rPr lang="ru-RU" sz="900" b="1" dirty="0">
                <a:solidFill>
                  <a:schemeClr val="bg1">
                    <a:lumMod val="50000"/>
                  </a:schemeClr>
                </a:solidFill>
                <a:latin typeface="Arial Narrow" panose="020B0506020202030204" pitchFamily="34" charset="0"/>
              </a:rPr>
              <a:t>7. </a:t>
            </a:r>
            <a:r>
              <a:rPr lang="ru-RU" sz="900" b="1" dirty="0" smtClean="0">
                <a:solidFill>
                  <a:schemeClr val="bg1">
                    <a:lumMod val="50000"/>
                  </a:schemeClr>
                </a:solidFill>
                <a:latin typeface="Arial Narrow" panose="020B0506020202030204" pitchFamily="34" charset="0"/>
              </a:rPr>
              <a:t>ФГУП «</a:t>
            </a:r>
            <a:r>
              <a:rPr lang="ru-RU" sz="900" b="1" dirty="0" err="1" smtClean="0">
                <a:solidFill>
                  <a:schemeClr val="bg1">
                    <a:lumMod val="50000"/>
                  </a:schemeClr>
                </a:solidFill>
                <a:latin typeface="Arial Narrow" panose="020B0506020202030204" pitchFamily="34" charset="0"/>
              </a:rPr>
              <a:t>Крыловский</a:t>
            </a:r>
            <a:r>
              <a:rPr lang="ru-RU" sz="900" b="1" dirty="0" smtClean="0">
                <a:solidFill>
                  <a:schemeClr val="bg1">
                    <a:lumMod val="50000"/>
                  </a:schemeClr>
                </a:solidFill>
                <a:latin typeface="Arial Narrow" panose="020B0506020202030204" pitchFamily="34" charset="0"/>
              </a:rPr>
              <a:t> </a:t>
            </a:r>
            <a:r>
              <a:rPr lang="ru-RU" sz="900" b="1" dirty="0">
                <a:solidFill>
                  <a:schemeClr val="bg1">
                    <a:lumMod val="50000"/>
                  </a:schemeClr>
                </a:solidFill>
                <a:latin typeface="Arial Narrow" panose="020B0506020202030204" pitchFamily="34" charset="0"/>
              </a:rPr>
              <a:t>государственный научный </a:t>
            </a:r>
            <a:r>
              <a:rPr lang="ru-RU" sz="900" b="1" dirty="0" smtClean="0">
                <a:solidFill>
                  <a:schemeClr val="bg1">
                    <a:lumMod val="50000"/>
                  </a:schemeClr>
                </a:solidFill>
                <a:latin typeface="Arial Narrow" panose="020B0506020202030204" pitchFamily="34" charset="0"/>
              </a:rPr>
              <a:t>центр»</a:t>
            </a:r>
            <a:endParaRPr lang="ru-RU" sz="900" b="1" dirty="0">
              <a:solidFill>
                <a:schemeClr val="bg1">
                  <a:lumMod val="50000"/>
                </a:schemeClr>
              </a:solidFill>
              <a:latin typeface="Arial Narrow" panose="020B050602020203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900" b="1" dirty="0">
                <a:solidFill>
                  <a:schemeClr val="bg1">
                    <a:lumMod val="50000"/>
                  </a:schemeClr>
                </a:solidFill>
                <a:latin typeface="Arial Narrow" panose="020B0506020202030204" pitchFamily="34" charset="0"/>
              </a:rPr>
              <a:t>8.ИК Технологии</a:t>
            </a:r>
          </a:p>
          <a:p>
            <a:pPr>
              <a:lnSpc>
                <a:spcPct val="150000"/>
              </a:lnSpc>
            </a:pPr>
            <a:r>
              <a:rPr lang="ru-RU" sz="900" b="1" dirty="0">
                <a:solidFill>
                  <a:schemeClr val="bg1">
                    <a:lumMod val="50000"/>
                  </a:schemeClr>
                </a:solidFill>
                <a:latin typeface="Arial Narrow" panose="020B0506020202030204" pitchFamily="34" charset="0"/>
              </a:rPr>
              <a:t>9.ООО «Ай Пи Групп»</a:t>
            </a:r>
          </a:p>
          <a:p>
            <a:pPr>
              <a:lnSpc>
                <a:spcPct val="150000"/>
              </a:lnSpc>
            </a:pPr>
            <a:r>
              <a:rPr lang="ru-RU" sz="900" b="1" dirty="0">
                <a:solidFill>
                  <a:schemeClr val="bg1">
                    <a:lumMod val="50000"/>
                  </a:schemeClr>
                </a:solidFill>
                <a:latin typeface="Arial Narrow" panose="020B0506020202030204" pitchFamily="34" charset="0"/>
              </a:rPr>
              <a:t>10.ООО «СМКБ»                                                          40 млн. руб.</a:t>
            </a:r>
          </a:p>
          <a:p>
            <a:pPr>
              <a:lnSpc>
                <a:spcPct val="150000"/>
              </a:lnSpc>
            </a:pPr>
            <a:r>
              <a:rPr lang="ru-RU" sz="900" b="1" dirty="0">
                <a:solidFill>
                  <a:schemeClr val="bg1">
                    <a:lumMod val="50000"/>
                  </a:schemeClr>
                </a:solidFill>
                <a:latin typeface="Arial Narrow" panose="020B0506020202030204" pitchFamily="34" charset="0"/>
              </a:rPr>
              <a:t>11.ООО «КЗКМ»</a:t>
            </a:r>
          </a:p>
          <a:p>
            <a:pPr>
              <a:lnSpc>
                <a:spcPct val="150000"/>
              </a:lnSpc>
            </a:pPr>
            <a:r>
              <a:rPr lang="ru-RU" sz="900" b="1" dirty="0">
                <a:solidFill>
                  <a:schemeClr val="bg1">
                    <a:lumMod val="50000"/>
                  </a:schemeClr>
                </a:solidFill>
                <a:latin typeface="Arial Narrow" panose="020B0506020202030204" pitchFamily="34" charset="0"/>
              </a:rPr>
              <a:t>12.ООО «</a:t>
            </a:r>
            <a:r>
              <a:rPr lang="ru-RU" sz="900" b="1" dirty="0" err="1">
                <a:solidFill>
                  <a:schemeClr val="bg1">
                    <a:lumMod val="50000"/>
                  </a:schemeClr>
                </a:solidFill>
                <a:latin typeface="Arial Narrow" panose="020B0506020202030204" pitchFamily="34" charset="0"/>
              </a:rPr>
              <a:t>Вириал</a:t>
            </a:r>
            <a:r>
              <a:rPr lang="ru-RU" sz="900" b="1" dirty="0">
                <a:solidFill>
                  <a:schemeClr val="bg1">
                    <a:lumMod val="50000"/>
                  </a:schemeClr>
                </a:solidFill>
                <a:latin typeface="Arial Narrow" panose="020B0506020202030204" pitchFamily="34" charset="0"/>
              </a:rPr>
              <a:t>»</a:t>
            </a:r>
          </a:p>
          <a:p>
            <a:pPr>
              <a:lnSpc>
                <a:spcPct val="150000"/>
              </a:lnSpc>
            </a:pPr>
            <a:r>
              <a:rPr lang="ru-RU" sz="900" b="1" dirty="0">
                <a:solidFill>
                  <a:schemeClr val="bg1">
                    <a:lumMod val="50000"/>
                  </a:schemeClr>
                </a:solidFill>
                <a:latin typeface="Arial Narrow" panose="020B0506020202030204" pitchFamily="34" charset="0"/>
              </a:rPr>
              <a:t>13.ООО «Фронтон+»                                                 35  млн. руб.</a:t>
            </a:r>
          </a:p>
          <a:p>
            <a:pPr>
              <a:lnSpc>
                <a:spcPct val="150000"/>
              </a:lnSpc>
            </a:pPr>
            <a:r>
              <a:rPr lang="ru-RU" sz="900" b="1" dirty="0">
                <a:solidFill>
                  <a:schemeClr val="bg1">
                    <a:lumMod val="50000"/>
                  </a:schemeClr>
                </a:solidFill>
                <a:latin typeface="Arial Narrow" panose="020B0506020202030204" pitchFamily="34" charset="0"/>
              </a:rPr>
              <a:t>14.ООО "ЦКП"</a:t>
            </a:r>
          </a:p>
          <a:p>
            <a:pPr>
              <a:lnSpc>
                <a:spcPct val="150000"/>
              </a:lnSpc>
            </a:pPr>
            <a:r>
              <a:rPr lang="ru-RU" sz="900" b="1" dirty="0">
                <a:solidFill>
                  <a:schemeClr val="bg1">
                    <a:lumMod val="50000"/>
                  </a:schemeClr>
                </a:solidFill>
                <a:latin typeface="Arial Narrow" panose="020B0506020202030204" pitchFamily="34" charset="0"/>
              </a:rPr>
              <a:t>15.ООО "НПК </a:t>
            </a:r>
            <a:r>
              <a:rPr lang="ru-RU" sz="900" b="1" dirty="0" err="1">
                <a:solidFill>
                  <a:schemeClr val="bg1">
                    <a:lumMod val="50000"/>
                  </a:schemeClr>
                </a:solidFill>
                <a:latin typeface="Arial Narrow" panose="020B0506020202030204" pitchFamily="34" charset="0"/>
              </a:rPr>
              <a:t>Нанокомпозит</a:t>
            </a:r>
            <a:r>
              <a:rPr lang="ru-RU" sz="900" b="1" dirty="0">
                <a:solidFill>
                  <a:schemeClr val="bg1">
                    <a:lumMod val="50000"/>
                  </a:schemeClr>
                </a:solidFill>
                <a:latin typeface="Arial Narrow" panose="020B0506020202030204" pitchFamily="34" charset="0"/>
              </a:rPr>
              <a:t>»                                 10 млн. руб.</a:t>
            </a:r>
          </a:p>
          <a:p>
            <a:pPr>
              <a:lnSpc>
                <a:spcPct val="150000"/>
              </a:lnSpc>
            </a:pPr>
            <a:r>
              <a:rPr lang="ru-RU" sz="900" b="1" dirty="0">
                <a:solidFill>
                  <a:schemeClr val="bg1">
                    <a:lumMod val="50000"/>
                  </a:schemeClr>
                </a:solidFill>
                <a:latin typeface="Arial Narrow" panose="020B0506020202030204" pitchFamily="34" charset="0"/>
              </a:rPr>
              <a:t>16.ООО «</a:t>
            </a:r>
            <a:r>
              <a:rPr lang="ru-RU" sz="900" b="1" dirty="0" err="1">
                <a:solidFill>
                  <a:schemeClr val="bg1">
                    <a:lumMod val="50000"/>
                  </a:schemeClr>
                </a:solidFill>
                <a:latin typeface="Arial Narrow" panose="020B0506020202030204" pitchFamily="34" charset="0"/>
              </a:rPr>
              <a:t>Петропласт</a:t>
            </a:r>
            <a:r>
              <a:rPr lang="ru-RU" sz="900" b="1" dirty="0">
                <a:solidFill>
                  <a:schemeClr val="bg1">
                    <a:lumMod val="50000"/>
                  </a:schemeClr>
                </a:solidFill>
                <a:latin typeface="Arial Narrow" panose="020B0506020202030204" pitchFamily="34" charset="0"/>
              </a:rPr>
              <a:t>»</a:t>
            </a:r>
          </a:p>
          <a:p>
            <a:pPr>
              <a:lnSpc>
                <a:spcPct val="150000"/>
              </a:lnSpc>
            </a:pPr>
            <a:r>
              <a:rPr lang="ru-RU" sz="900" b="1" dirty="0">
                <a:solidFill>
                  <a:schemeClr val="bg1">
                    <a:lumMod val="50000"/>
                  </a:schemeClr>
                </a:solidFill>
                <a:latin typeface="Arial Narrow" panose="020B0506020202030204" pitchFamily="34" charset="0"/>
              </a:rPr>
              <a:t>17.АО «</a:t>
            </a:r>
            <a:r>
              <a:rPr lang="ru-RU" sz="900" b="1" dirty="0" err="1">
                <a:solidFill>
                  <a:schemeClr val="bg1">
                    <a:lumMod val="50000"/>
                  </a:schemeClr>
                </a:solidFill>
                <a:latin typeface="Arial Narrow" panose="020B0506020202030204" pitchFamily="34" charset="0"/>
              </a:rPr>
              <a:t>Гипрорыбфлот</a:t>
            </a:r>
            <a:r>
              <a:rPr lang="ru-RU" sz="900" b="1" dirty="0">
                <a:solidFill>
                  <a:schemeClr val="bg1">
                    <a:lumMod val="50000"/>
                  </a:schemeClr>
                </a:solidFill>
                <a:latin typeface="Arial Narrow" panose="020B0506020202030204" pitchFamily="34" charset="0"/>
              </a:rPr>
              <a:t>»                                         200 млн. руб.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9209" y="4883561"/>
            <a:ext cx="1892996" cy="1935686"/>
          </a:xfrm>
          <a:prstGeom prst="rect">
            <a:avLst/>
          </a:prstGeom>
        </p:spPr>
        <p:txBody>
          <a:bodyPr wrap="square" lIns="65306" tIns="32653" rIns="65306" bIns="32653">
            <a:spAutoFit/>
          </a:bodyPr>
          <a:lstStyle/>
          <a:p>
            <a:pPr>
              <a:lnSpc>
                <a:spcPct val="150000"/>
              </a:lnSpc>
            </a:pPr>
            <a:r>
              <a:rPr lang="ru-RU" sz="900" b="1" dirty="0">
                <a:solidFill>
                  <a:schemeClr val="bg1">
                    <a:lumMod val="50000"/>
                  </a:schemeClr>
                </a:solidFill>
                <a:latin typeface="Arial Narrow" panose="020B0506020202030204" pitchFamily="34" charset="0"/>
              </a:rPr>
              <a:t>18.СПбГПУ</a:t>
            </a:r>
          </a:p>
          <a:p>
            <a:pPr>
              <a:lnSpc>
                <a:spcPct val="150000"/>
              </a:lnSpc>
            </a:pPr>
            <a:r>
              <a:rPr lang="ru-RU" sz="900" b="1" dirty="0">
                <a:solidFill>
                  <a:schemeClr val="bg1">
                    <a:lumMod val="50000"/>
                  </a:schemeClr>
                </a:solidFill>
                <a:latin typeface="Arial Narrow" panose="020B0506020202030204" pitchFamily="34" charset="0"/>
              </a:rPr>
              <a:t>19.СПбГУТИ</a:t>
            </a:r>
          </a:p>
          <a:p>
            <a:pPr>
              <a:lnSpc>
                <a:spcPct val="150000"/>
              </a:lnSpc>
            </a:pPr>
            <a:r>
              <a:rPr lang="ru-RU" sz="900" b="1" dirty="0">
                <a:solidFill>
                  <a:schemeClr val="bg1">
                    <a:lumMod val="50000"/>
                  </a:schemeClr>
                </a:solidFill>
                <a:latin typeface="Arial Narrow" panose="020B0506020202030204" pitchFamily="34" charset="0"/>
              </a:rPr>
              <a:t>20.СПб ГТИ</a:t>
            </a:r>
          </a:p>
          <a:p>
            <a:pPr>
              <a:lnSpc>
                <a:spcPct val="150000"/>
              </a:lnSpc>
            </a:pPr>
            <a:r>
              <a:rPr lang="ru-RU" sz="900" b="1" dirty="0">
                <a:solidFill>
                  <a:schemeClr val="bg1">
                    <a:lumMod val="50000"/>
                  </a:schemeClr>
                </a:solidFill>
                <a:latin typeface="Arial Narrow" panose="020B0506020202030204" pitchFamily="34" charset="0"/>
              </a:rPr>
              <a:t>21.СПбГУ</a:t>
            </a:r>
          </a:p>
          <a:p>
            <a:pPr>
              <a:lnSpc>
                <a:spcPct val="150000"/>
              </a:lnSpc>
            </a:pPr>
            <a:r>
              <a:rPr lang="ru-RU" sz="900" b="1" dirty="0">
                <a:solidFill>
                  <a:schemeClr val="bg1">
                    <a:lumMod val="50000"/>
                  </a:schemeClr>
                </a:solidFill>
                <a:latin typeface="Arial Narrow" panose="020B0506020202030204" pitchFamily="34" charset="0"/>
              </a:rPr>
              <a:t>22.СПбГЭУ</a:t>
            </a:r>
          </a:p>
          <a:p>
            <a:pPr>
              <a:lnSpc>
                <a:spcPct val="150000"/>
              </a:lnSpc>
            </a:pPr>
            <a:r>
              <a:rPr lang="ru-RU" sz="900" b="1" dirty="0">
                <a:solidFill>
                  <a:schemeClr val="bg1">
                    <a:lumMod val="50000"/>
                  </a:schemeClr>
                </a:solidFill>
                <a:latin typeface="Arial Narrow" panose="020B0506020202030204" pitchFamily="34" charset="0"/>
              </a:rPr>
              <a:t>23.СПб ГАСУ</a:t>
            </a:r>
          </a:p>
          <a:p>
            <a:pPr>
              <a:lnSpc>
                <a:spcPct val="150000"/>
              </a:lnSpc>
            </a:pPr>
            <a:r>
              <a:rPr lang="ru-RU" sz="900" b="1" dirty="0">
                <a:solidFill>
                  <a:schemeClr val="bg1">
                    <a:lumMod val="50000"/>
                  </a:schemeClr>
                </a:solidFill>
                <a:latin typeface="Arial Narrow" panose="020B0506020202030204" pitchFamily="34" charset="0"/>
              </a:rPr>
              <a:t>24.СПбГУ «Горный»</a:t>
            </a:r>
          </a:p>
          <a:p>
            <a:pPr>
              <a:lnSpc>
                <a:spcPct val="150000"/>
              </a:lnSpc>
            </a:pPr>
            <a:r>
              <a:rPr lang="ru-RU" sz="900" b="1" dirty="0">
                <a:solidFill>
                  <a:schemeClr val="bg1">
                    <a:lumMod val="50000"/>
                  </a:schemeClr>
                </a:solidFill>
                <a:latin typeface="Arial Narrow" panose="020B0506020202030204" pitchFamily="34" charset="0"/>
              </a:rPr>
              <a:t>31. СПб ГУ ИТМО </a:t>
            </a:r>
          </a:p>
          <a:p>
            <a:pPr>
              <a:lnSpc>
                <a:spcPct val="150000"/>
              </a:lnSpc>
            </a:pPr>
            <a:r>
              <a:rPr lang="ru-RU" sz="900" b="1" dirty="0">
                <a:solidFill>
                  <a:schemeClr val="bg1">
                    <a:lumMod val="50000"/>
                  </a:schemeClr>
                </a:solidFill>
                <a:latin typeface="Arial Narrow" panose="020B0506020202030204" pitchFamily="34" charset="0"/>
              </a:rPr>
              <a:t>32. </a:t>
            </a:r>
            <a:r>
              <a:rPr lang="ru-RU" sz="900" b="1" dirty="0" err="1">
                <a:solidFill>
                  <a:schemeClr val="bg1">
                    <a:lumMod val="50000"/>
                  </a:schemeClr>
                </a:solidFill>
                <a:latin typeface="Arial Narrow" panose="020B0506020202030204" pitchFamily="34" charset="0"/>
              </a:rPr>
              <a:t>СПбГЭТУ</a:t>
            </a:r>
            <a:r>
              <a:rPr lang="ru-RU" sz="900" b="1" dirty="0">
                <a:solidFill>
                  <a:schemeClr val="bg1">
                    <a:lumMod val="50000"/>
                  </a:schemeClr>
                </a:solidFill>
                <a:latin typeface="Arial Narrow" panose="020B0506020202030204" pitchFamily="34" charset="0"/>
              </a:rPr>
              <a:t> «ЛЭТИ»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241050" y="5076762"/>
            <a:ext cx="3159500" cy="1727937"/>
          </a:xfrm>
          <a:prstGeom prst="rect">
            <a:avLst/>
          </a:prstGeom>
        </p:spPr>
        <p:txBody>
          <a:bodyPr wrap="square" lIns="65306" tIns="32653" rIns="65306" bIns="32653">
            <a:spAutoFit/>
          </a:bodyPr>
          <a:lstStyle/>
          <a:p>
            <a:pPr>
              <a:lnSpc>
                <a:spcPct val="150000"/>
              </a:lnSpc>
            </a:pPr>
            <a:r>
              <a:rPr lang="ru-RU" sz="900" b="1" dirty="0">
                <a:solidFill>
                  <a:schemeClr val="bg1">
                    <a:lumMod val="50000"/>
                  </a:schemeClr>
                </a:solidFill>
                <a:latin typeface="Arial Narrow" panose="020B0506020202030204" pitchFamily="34" charset="0"/>
              </a:rPr>
              <a:t>25.ОАО «Технопарк Санкт-Петербурга», включая бизнес-инкубатор «</a:t>
            </a:r>
            <a:r>
              <a:rPr lang="ru-RU" sz="900" b="1" dirty="0" err="1">
                <a:solidFill>
                  <a:schemeClr val="bg1">
                    <a:lumMod val="50000"/>
                  </a:schemeClr>
                </a:solidFill>
                <a:latin typeface="Arial Narrow" panose="020B0506020202030204" pitchFamily="34" charset="0"/>
              </a:rPr>
              <a:t>Ингрия</a:t>
            </a:r>
            <a:r>
              <a:rPr lang="ru-RU" sz="900" b="1" dirty="0">
                <a:solidFill>
                  <a:schemeClr val="bg1">
                    <a:lumMod val="50000"/>
                  </a:schemeClr>
                </a:solidFill>
                <a:latin typeface="Arial Narrow" panose="020B0506020202030204" pitchFamily="34" charset="0"/>
              </a:rPr>
              <a:t>»</a:t>
            </a:r>
          </a:p>
          <a:p>
            <a:pPr>
              <a:lnSpc>
                <a:spcPct val="150000"/>
              </a:lnSpc>
            </a:pPr>
            <a:r>
              <a:rPr lang="ru-RU" sz="900" b="1" dirty="0">
                <a:solidFill>
                  <a:schemeClr val="bg1">
                    <a:lumMod val="50000"/>
                  </a:schemeClr>
                </a:solidFill>
                <a:latin typeface="Arial Narrow" panose="020B0506020202030204" pitchFamily="34" charset="0"/>
              </a:rPr>
              <a:t>26.Технопарк «Политехнический»,  включая бизнес-инкубатор </a:t>
            </a:r>
          </a:p>
          <a:p>
            <a:pPr>
              <a:lnSpc>
                <a:spcPct val="150000"/>
              </a:lnSpc>
            </a:pPr>
            <a:r>
              <a:rPr lang="ru-RU" sz="900" b="1" dirty="0">
                <a:solidFill>
                  <a:schemeClr val="bg1">
                    <a:lumMod val="50000"/>
                  </a:schemeClr>
                </a:solidFill>
                <a:latin typeface="Arial Narrow" panose="020B0506020202030204" pitchFamily="34" charset="0"/>
              </a:rPr>
              <a:t>27.Технопарк НИУ ИТМО включая бизнес-инкубатор , Центр коллективного пользования, Инжиниринговый центр .</a:t>
            </a:r>
          </a:p>
          <a:p>
            <a:pPr>
              <a:lnSpc>
                <a:spcPct val="150000"/>
              </a:lnSpc>
            </a:pPr>
            <a:r>
              <a:rPr lang="ru-RU" sz="900" b="1" dirty="0">
                <a:solidFill>
                  <a:schemeClr val="bg1">
                    <a:lumMod val="50000"/>
                  </a:schemeClr>
                </a:solidFill>
                <a:latin typeface="Arial Narrow" panose="020B0506020202030204" pitchFamily="34" charset="0"/>
              </a:rPr>
              <a:t>28.«Центр коллективного пользования» СПбГУ «Горный»</a:t>
            </a:r>
            <a:br>
              <a:rPr lang="ru-RU" sz="900" b="1" dirty="0">
                <a:solidFill>
                  <a:schemeClr val="bg1">
                    <a:lumMod val="50000"/>
                  </a:schemeClr>
                </a:solidFill>
                <a:latin typeface="Arial Narrow" panose="020B0506020202030204" pitchFamily="34" charset="0"/>
              </a:rPr>
            </a:br>
            <a:r>
              <a:rPr lang="ru-RU" sz="900" b="1" dirty="0">
                <a:solidFill>
                  <a:schemeClr val="bg1">
                    <a:lumMod val="50000"/>
                  </a:schemeClr>
                </a:solidFill>
                <a:latin typeface="Arial Narrow" panose="020B0506020202030204" pitchFamily="34" charset="0"/>
              </a:rPr>
              <a:t>29.Центр </a:t>
            </a:r>
            <a:r>
              <a:rPr lang="ru-RU" sz="900" b="1" dirty="0" err="1">
                <a:solidFill>
                  <a:schemeClr val="bg1">
                    <a:lumMod val="50000"/>
                  </a:schemeClr>
                </a:solidFill>
                <a:latin typeface="Arial Narrow" panose="020B0506020202030204" pitchFamily="34" charset="0"/>
              </a:rPr>
              <a:t>прототипирования</a:t>
            </a:r>
            <a:r>
              <a:rPr lang="ru-RU" sz="900" b="1" dirty="0">
                <a:solidFill>
                  <a:schemeClr val="bg1">
                    <a:lumMod val="50000"/>
                  </a:schemeClr>
                </a:solidFill>
                <a:latin typeface="Arial Narrow" panose="020B0506020202030204" pitchFamily="34" charset="0"/>
              </a:rPr>
              <a:t> изделий из композиционных материалов и нанесения покрытий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966551" y="5521593"/>
            <a:ext cx="2043637" cy="1104690"/>
          </a:xfrm>
          <a:prstGeom prst="rect">
            <a:avLst/>
          </a:prstGeom>
        </p:spPr>
        <p:txBody>
          <a:bodyPr wrap="square" lIns="65306" tIns="32653" rIns="65306" bIns="32653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900" b="1" dirty="0">
                <a:solidFill>
                  <a:schemeClr val="bg1">
                    <a:lumMod val="50000"/>
                  </a:schemeClr>
                </a:solidFill>
                <a:latin typeface="Arial Narrow" panose="020B0506020202030204" pitchFamily="34" charset="0"/>
              </a:rPr>
              <a:t>34.Некоммерческая организация </a:t>
            </a:r>
            <a:br>
              <a:rPr lang="ru-RU" sz="900" b="1" dirty="0">
                <a:solidFill>
                  <a:schemeClr val="bg1">
                    <a:lumMod val="50000"/>
                  </a:schemeClr>
                </a:solidFill>
                <a:latin typeface="Arial Narrow" panose="020B0506020202030204" pitchFamily="34" charset="0"/>
              </a:rPr>
            </a:br>
            <a:r>
              <a:rPr lang="ru-RU" sz="900" b="1" dirty="0">
                <a:solidFill>
                  <a:schemeClr val="bg1">
                    <a:lumMod val="50000"/>
                  </a:schemeClr>
                </a:solidFill>
                <a:latin typeface="Arial Narrow" panose="020B0506020202030204" pitchFamily="34" charset="0"/>
              </a:rPr>
              <a:t>«Фонд предпосевных инвестиций»  </a:t>
            </a:r>
          </a:p>
          <a:p>
            <a:pPr algn="just">
              <a:lnSpc>
                <a:spcPct val="150000"/>
              </a:lnSpc>
            </a:pPr>
            <a:r>
              <a:rPr lang="ru-RU" sz="900" b="1" dirty="0">
                <a:solidFill>
                  <a:schemeClr val="bg1">
                    <a:lumMod val="50000"/>
                  </a:schemeClr>
                </a:solidFill>
                <a:latin typeface="Arial Narrow" panose="020B0506020202030204" pitchFamily="34" charset="0"/>
              </a:rPr>
              <a:t>35.Комитет по кластерной политике</a:t>
            </a:r>
            <a:br>
              <a:rPr lang="ru-RU" sz="900" b="1" dirty="0">
                <a:solidFill>
                  <a:schemeClr val="bg1">
                    <a:lumMod val="50000"/>
                  </a:schemeClr>
                </a:solidFill>
                <a:latin typeface="Arial Narrow" panose="020B0506020202030204" pitchFamily="34" charset="0"/>
              </a:rPr>
            </a:br>
            <a:r>
              <a:rPr lang="ru-RU" sz="900" b="1" dirty="0">
                <a:solidFill>
                  <a:schemeClr val="bg1">
                    <a:lumMod val="50000"/>
                  </a:schemeClr>
                </a:solidFill>
                <a:latin typeface="Arial Narrow" panose="020B0506020202030204" pitchFamily="34" charset="0"/>
              </a:rPr>
              <a:t> СПП СПб  </a:t>
            </a:r>
          </a:p>
          <a:p>
            <a:pPr algn="just">
              <a:lnSpc>
                <a:spcPct val="150000"/>
              </a:lnSpc>
            </a:pPr>
            <a:r>
              <a:rPr lang="ru-RU" sz="900" b="1" dirty="0">
                <a:solidFill>
                  <a:schemeClr val="bg1">
                    <a:lumMod val="50000"/>
                  </a:schemeClr>
                </a:solidFill>
                <a:latin typeface="Arial Narrow" panose="020B0506020202030204" pitchFamily="34" charset="0"/>
              </a:rPr>
              <a:t>36. ОАО «Банк «Санкт-Петербург»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6981" y="805432"/>
            <a:ext cx="3089634" cy="241824"/>
          </a:xfrm>
          <a:prstGeom prst="rect">
            <a:avLst/>
          </a:prstGeom>
          <a:noFill/>
        </p:spPr>
        <p:txBody>
          <a:bodyPr wrap="square" lIns="65306" tIns="32653" rIns="65306" bIns="32653" rtlCol="0">
            <a:spAutoFit/>
          </a:bodyPr>
          <a:lstStyle/>
          <a:p>
            <a:r>
              <a:rPr lang="ru-RU" sz="1100" u="sng" dirty="0">
                <a:solidFill>
                  <a:schemeClr val="tx1">
                    <a:lumMod val="50000"/>
                    <a:lumOff val="50000"/>
                  </a:schemeClr>
                </a:solidFill>
              </a:rPr>
              <a:t>Участники кластера                 годовая  выручка</a:t>
            </a:r>
          </a:p>
        </p:txBody>
      </p:sp>
      <p:pic>
        <p:nvPicPr>
          <p:cNvPr id="15" name="Рисунок 1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37575" y="1101322"/>
            <a:ext cx="5508863" cy="3959535"/>
          </a:xfrm>
          <a:prstGeom prst="rect">
            <a:avLst/>
          </a:prstGeom>
        </p:spPr>
      </p:pic>
      <p:sp>
        <p:nvSpPr>
          <p:cNvPr id="13" name="Полилиния 12"/>
          <p:cNvSpPr/>
          <p:nvPr/>
        </p:nvSpPr>
        <p:spPr>
          <a:xfrm>
            <a:off x="3337575" y="1101322"/>
            <a:ext cx="4989126" cy="3934812"/>
          </a:xfrm>
          <a:custGeom>
            <a:avLst/>
            <a:gdLst>
              <a:gd name="connsiteX0" fmla="*/ 8426519 w 8426519"/>
              <a:gd name="connsiteY0" fmla="*/ 5173530 h 5868540"/>
              <a:gd name="connsiteX1" fmla="*/ 6168511 w 8426519"/>
              <a:gd name="connsiteY1" fmla="*/ 2616942 h 5868540"/>
              <a:gd name="connsiteX2" fmla="*/ 5590013 w 8426519"/>
              <a:gd name="connsiteY2" fmla="*/ 1534591 h 5868540"/>
              <a:gd name="connsiteX3" fmla="*/ 5645997 w 8426519"/>
              <a:gd name="connsiteY3" fmla="*/ 153661 h 5868540"/>
              <a:gd name="connsiteX4" fmla="*/ 4750258 w 8426519"/>
              <a:gd name="connsiteY4" fmla="*/ 190983 h 5868540"/>
              <a:gd name="connsiteX5" fmla="*/ 3686568 w 8426519"/>
              <a:gd name="connsiteY5" fmla="*/ 1553252 h 5868540"/>
              <a:gd name="connsiteX6" fmla="*/ 3891842 w 8426519"/>
              <a:gd name="connsiteY6" fmla="*/ 3102134 h 5868540"/>
              <a:gd name="connsiteX7" fmla="*/ 2529573 w 8426519"/>
              <a:gd name="connsiteY7" fmla="*/ 4576371 h 5868540"/>
              <a:gd name="connsiteX8" fmla="*/ 271564 w 8426519"/>
              <a:gd name="connsiteY8" fmla="*/ 3288746 h 5868540"/>
              <a:gd name="connsiteX9" fmla="*/ 831401 w 8426519"/>
              <a:gd name="connsiteY9" fmla="*/ 4669677 h 5868540"/>
              <a:gd name="connsiteX10" fmla="*/ 7344168 w 8426519"/>
              <a:gd name="connsiteY10" fmla="*/ 5863995 h 5868540"/>
              <a:gd name="connsiteX11" fmla="*/ 8333213 w 8426519"/>
              <a:gd name="connsiteY11" fmla="*/ 5080224 h 5868540"/>
              <a:gd name="connsiteX12" fmla="*/ 8314552 w 8426519"/>
              <a:gd name="connsiteY12" fmla="*/ 5098885 h 5868540"/>
              <a:gd name="connsiteX13" fmla="*/ 8333213 w 8426519"/>
              <a:gd name="connsiteY13" fmla="*/ 5117546 h 5868540"/>
              <a:gd name="connsiteX0" fmla="*/ 8199622 w 8199622"/>
              <a:gd name="connsiteY0" fmla="*/ 5173530 h 5868540"/>
              <a:gd name="connsiteX1" fmla="*/ 5941614 w 8199622"/>
              <a:gd name="connsiteY1" fmla="*/ 2616942 h 5868540"/>
              <a:gd name="connsiteX2" fmla="*/ 5363116 w 8199622"/>
              <a:gd name="connsiteY2" fmla="*/ 1534591 h 5868540"/>
              <a:gd name="connsiteX3" fmla="*/ 5419100 w 8199622"/>
              <a:gd name="connsiteY3" fmla="*/ 153661 h 5868540"/>
              <a:gd name="connsiteX4" fmla="*/ 4523361 w 8199622"/>
              <a:gd name="connsiteY4" fmla="*/ 190983 h 5868540"/>
              <a:gd name="connsiteX5" fmla="*/ 3459671 w 8199622"/>
              <a:gd name="connsiteY5" fmla="*/ 1553252 h 5868540"/>
              <a:gd name="connsiteX6" fmla="*/ 3664945 w 8199622"/>
              <a:gd name="connsiteY6" fmla="*/ 3102134 h 5868540"/>
              <a:gd name="connsiteX7" fmla="*/ 2302676 w 8199622"/>
              <a:gd name="connsiteY7" fmla="*/ 4576371 h 5868540"/>
              <a:gd name="connsiteX8" fmla="*/ 477654 w 8199622"/>
              <a:gd name="connsiteY8" fmla="*/ 3384517 h 5868540"/>
              <a:gd name="connsiteX9" fmla="*/ 604504 w 8199622"/>
              <a:gd name="connsiteY9" fmla="*/ 4669677 h 5868540"/>
              <a:gd name="connsiteX10" fmla="*/ 7117271 w 8199622"/>
              <a:gd name="connsiteY10" fmla="*/ 5863995 h 5868540"/>
              <a:gd name="connsiteX11" fmla="*/ 8106316 w 8199622"/>
              <a:gd name="connsiteY11" fmla="*/ 5080224 h 5868540"/>
              <a:gd name="connsiteX12" fmla="*/ 8087655 w 8199622"/>
              <a:gd name="connsiteY12" fmla="*/ 5098885 h 5868540"/>
              <a:gd name="connsiteX13" fmla="*/ 8106316 w 8199622"/>
              <a:gd name="connsiteY13" fmla="*/ 5117546 h 5868540"/>
              <a:gd name="connsiteX0" fmla="*/ 8106543 w 8106543"/>
              <a:gd name="connsiteY0" fmla="*/ 5173530 h 5868540"/>
              <a:gd name="connsiteX1" fmla="*/ 5848535 w 8106543"/>
              <a:gd name="connsiteY1" fmla="*/ 2616942 h 5868540"/>
              <a:gd name="connsiteX2" fmla="*/ 5270037 w 8106543"/>
              <a:gd name="connsiteY2" fmla="*/ 1534591 h 5868540"/>
              <a:gd name="connsiteX3" fmla="*/ 5326021 w 8106543"/>
              <a:gd name="connsiteY3" fmla="*/ 153661 h 5868540"/>
              <a:gd name="connsiteX4" fmla="*/ 4430282 w 8106543"/>
              <a:gd name="connsiteY4" fmla="*/ 190983 h 5868540"/>
              <a:gd name="connsiteX5" fmla="*/ 3366592 w 8106543"/>
              <a:gd name="connsiteY5" fmla="*/ 1553252 h 5868540"/>
              <a:gd name="connsiteX6" fmla="*/ 3571866 w 8106543"/>
              <a:gd name="connsiteY6" fmla="*/ 3102134 h 5868540"/>
              <a:gd name="connsiteX7" fmla="*/ 2209597 w 8106543"/>
              <a:gd name="connsiteY7" fmla="*/ 4576371 h 5868540"/>
              <a:gd name="connsiteX8" fmla="*/ 617722 w 8106543"/>
              <a:gd name="connsiteY8" fmla="*/ 3228889 h 5868540"/>
              <a:gd name="connsiteX9" fmla="*/ 511425 w 8106543"/>
              <a:gd name="connsiteY9" fmla="*/ 4669677 h 5868540"/>
              <a:gd name="connsiteX10" fmla="*/ 7024192 w 8106543"/>
              <a:gd name="connsiteY10" fmla="*/ 5863995 h 5868540"/>
              <a:gd name="connsiteX11" fmla="*/ 8013237 w 8106543"/>
              <a:gd name="connsiteY11" fmla="*/ 5080224 h 5868540"/>
              <a:gd name="connsiteX12" fmla="*/ 7994576 w 8106543"/>
              <a:gd name="connsiteY12" fmla="*/ 5098885 h 5868540"/>
              <a:gd name="connsiteX13" fmla="*/ 8013237 w 8106543"/>
              <a:gd name="connsiteY13" fmla="*/ 5117546 h 5868540"/>
              <a:gd name="connsiteX0" fmla="*/ 7984418 w 8080579"/>
              <a:gd name="connsiteY0" fmla="*/ 5065787 h 5868540"/>
              <a:gd name="connsiteX1" fmla="*/ 5848535 w 8080579"/>
              <a:gd name="connsiteY1" fmla="*/ 2616942 h 5868540"/>
              <a:gd name="connsiteX2" fmla="*/ 5270037 w 8080579"/>
              <a:gd name="connsiteY2" fmla="*/ 1534591 h 5868540"/>
              <a:gd name="connsiteX3" fmla="*/ 5326021 w 8080579"/>
              <a:gd name="connsiteY3" fmla="*/ 153661 h 5868540"/>
              <a:gd name="connsiteX4" fmla="*/ 4430282 w 8080579"/>
              <a:gd name="connsiteY4" fmla="*/ 190983 h 5868540"/>
              <a:gd name="connsiteX5" fmla="*/ 3366592 w 8080579"/>
              <a:gd name="connsiteY5" fmla="*/ 1553252 h 5868540"/>
              <a:gd name="connsiteX6" fmla="*/ 3571866 w 8080579"/>
              <a:gd name="connsiteY6" fmla="*/ 3102134 h 5868540"/>
              <a:gd name="connsiteX7" fmla="*/ 2209597 w 8080579"/>
              <a:gd name="connsiteY7" fmla="*/ 4576371 h 5868540"/>
              <a:gd name="connsiteX8" fmla="*/ 617722 w 8080579"/>
              <a:gd name="connsiteY8" fmla="*/ 3228889 h 5868540"/>
              <a:gd name="connsiteX9" fmla="*/ 511425 w 8080579"/>
              <a:gd name="connsiteY9" fmla="*/ 4669677 h 5868540"/>
              <a:gd name="connsiteX10" fmla="*/ 7024192 w 8080579"/>
              <a:gd name="connsiteY10" fmla="*/ 5863995 h 5868540"/>
              <a:gd name="connsiteX11" fmla="*/ 8013237 w 8080579"/>
              <a:gd name="connsiteY11" fmla="*/ 5080224 h 5868540"/>
              <a:gd name="connsiteX12" fmla="*/ 7994576 w 8080579"/>
              <a:gd name="connsiteY12" fmla="*/ 5098885 h 5868540"/>
              <a:gd name="connsiteX13" fmla="*/ 8013237 w 8080579"/>
              <a:gd name="connsiteY13" fmla="*/ 5117546 h 5868540"/>
              <a:gd name="connsiteX0" fmla="*/ 7984418 w 8083227"/>
              <a:gd name="connsiteY0" fmla="*/ 5065787 h 5868540"/>
              <a:gd name="connsiteX1" fmla="*/ 5848535 w 8083227"/>
              <a:gd name="connsiteY1" fmla="*/ 2616942 h 5868540"/>
              <a:gd name="connsiteX2" fmla="*/ 5270037 w 8083227"/>
              <a:gd name="connsiteY2" fmla="*/ 1534591 h 5868540"/>
              <a:gd name="connsiteX3" fmla="*/ 5326021 w 8083227"/>
              <a:gd name="connsiteY3" fmla="*/ 153661 h 5868540"/>
              <a:gd name="connsiteX4" fmla="*/ 4430282 w 8083227"/>
              <a:gd name="connsiteY4" fmla="*/ 190983 h 5868540"/>
              <a:gd name="connsiteX5" fmla="*/ 3366592 w 8083227"/>
              <a:gd name="connsiteY5" fmla="*/ 1553252 h 5868540"/>
              <a:gd name="connsiteX6" fmla="*/ 3571866 w 8083227"/>
              <a:gd name="connsiteY6" fmla="*/ 3102134 h 5868540"/>
              <a:gd name="connsiteX7" fmla="*/ 2209597 w 8083227"/>
              <a:gd name="connsiteY7" fmla="*/ 4576371 h 5868540"/>
              <a:gd name="connsiteX8" fmla="*/ 617722 w 8083227"/>
              <a:gd name="connsiteY8" fmla="*/ 3228889 h 5868540"/>
              <a:gd name="connsiteX9" fmla="*/ 511425 w 8083227"/>
              <a:gd name="connsiteY9" fmla="*/ 4669677 h 5868540"/>
              <a:gd name="connsiteX10" fmla="*/ 7024192 w 8083227"/>
              <a:gd name="connsiteY10" fmla="*/ 5863995 h 5868540"/>
              <a:gd name="connsiteX11" fmla="*/ 8013237 w 8083227"/>
              <a:gd name="connsiteY11" fmla="*/ 5080224 h 5868540"/>
              <a:gd name="connsiteX12" fmla="*/ 7994576 w 8083227"/>
              <a:gd name="connsiteY12" fmla="*/ 5098885 h 5868540"/>
              <a:gd name="connsiteX13" fmla="*/ 7935521 w 8083227"/>
              <a:gd name="connsiteY13" fmla="*/ 5081632 h 5868540"/>
              <a:gd name="connsiteX0" fmla="*/ 7984418 w 8062822"/>
              <a:gd name="connsiteY0" fmla="*/ 5065787 h 5868575"/>
              <a:gd name="connsiteX1" fmla="*/ 5848535 w 8062822"/>
              <a:gd name="connsiteY1" fmla="*/ 2616942 h 5868575"/>
              <a:gd name="connsiteX2" fmla="*/ 5270037 w 8062822"/>
              <a:gd name="connsiteY2" fmla="*/ 1534591 h 5868575"/>
              <a:gd name="connsiteX3" fmla="*/ 5326021 w 8062822"/>
              <a:gd name="connsiteY3" fmla="*/ 153661 h 5868575"/>
              <a:gd name="connsiteX4" fmla="*/ 4430282 w 8062822"/>
              <a:gd name="connsiteY4" fmla="*/ 190983 h 5868575"/>
              <a:gd name="connsiteX5" fmla="*/ 3366592 w 8062822"/>
              <a:gd name="connsiteY5" fmla="*/ 1553252 h 5868575"/>
              <a:gd name="connsiteX6" fmla="*/ 3571866 w 8062822"/>
              <a:gd name="connsiteY6" fmla="*/ 3102134 h 5868575"/>
              <a:gd name="connsiteX7" fmla="*/ 2209597 w 8062822"/>
              <a:gd name="connsiteY7" fmla="*/ 4576371 h 5868575"/>
              <a:gd name="connsiteX8" fmla="*/ 617722 w 8062822"/>
              <a:gd name="connsiteY8" fmla="*/ 3228889 h 5868575"/>
              <a:gd name="connsiteX9" fmla="*/ 511425 w 8062822"/>
              <a:gd name="connsiteY9" fmla="*/ 4669677 h 5868575"/>
              <a:gd name="connsiteX10" fmla="*/ 7024192 w 8062822"/>
              <a:gd name="connsiteY10" fmla="*/ 5863995 h 5868575"/>
              <a:gd name="connsiteX11" fmla="*/ 8013237 w 8062822"/>
              <a:gd name="connsiteY11" fmla="*/ 5080224 h 5868575"/>
              <a:gd name="connsiteX12" fmla="*/ 7916860 w 8062822"/>
              <a:gd name="connsiteY12" fmla="*/ 5062971 h 5868575"/>
              <a:gd name="connsiteX13" fmla="*/ 7935521 w 8062822"/>
              <a:gd name="connsiteY13" fmla="*/ 5081632 h 5868575"/>
              <a:gd name="connsiteX0" fmla="*/ 7984418 w 8068446"/>
              <a:gd name="connsiteY0" fmla="*/ 5065787 h 5868575"/>
              <a:gd name="connsiteX1" fmla="*/ 5848535 w 8068446"/>
              <a:gd name="connsiteY1" fmla="*/ 2616942 h 5868575"/>
              <a:gd name="connsiteX2" fmla="*/ 5270037 w 8068446"/>
              <a:gd name="connsiteY2" fmla="*/ 1534591 h 5868575"/>
              <a:gd name="connsiteX3" fmla="*/ 5326021 w 8068446"/>
              <a:gd name="connsiteY3" fmla="*/ 153661 h 5868575"/>
              <a:gd name="connsiteX4" fmla="*/ 4430282 w 8068446"/>
              <a:gd name="connsiteY4" fmla="*/ 190983 h 5868575"/>
              <a:gd name="connsiteX5" fmla="*/ 3366592 w 8068446"/>
              <a:gd name="connsiteY5" fmla="*/ 1553252 h 5868575"/>
              <a:gd name="connsiteX6" fmla="*/ 3571866 w 8068446"/>
              <a:gd name="connsiteY6" fmla="*/ 3102134 h 5868575"/>
              <a:gd name="connsiteX7" fmla="*/ 2209597 w 8068446"/>
              <a:gd name="connsiteY7" fmla="*/ 4576371 h 5868575"/>
              <a:gd name="connsiteX8" fmla="*/ 617722 w 8068446"/>
              <a:gd name="connsiteY8" fmla="*/ 3228889 h 5868575"/>
              <a:gd name="connsiteX9" fmla="*/ 511425 w 8068446"/>
              <a:gd name="connsiteY9" fmla="*/ 4669677 h 5868575"/>
              <a:gd name="connsiteX10" fmla="*/ 7024192 w 8068446"/>
              <a:gd name="connsiteY10" fmla="*/ 5863995 h 5868575"/>
              <a:gd name="connsiteX11" fmla="*/ 8013237 w 8068446"/>
              <a:gd name="connsiteY11" fmla="*/ 5080224 h 5868575"/>
              <a:gd name="connsiteX12" fmla="*/ 7916860 w 8068446"/>
              <a:gd name="connsiteY12" fmla="*/ 5062971 h 5868575"/>
              <a:gd name="connsiteX13" fmla="*/ 7702374 w 8068446"/>
              <a:gd name="connsiteY13" fmla="*/ 5105575 h 5868575"/>
              <a:gd name="connsiteX0" fmla="*/ 7984418 w 8026815"/>
              <a:gd name="connsiteY0" fmla="*/ 5065787 h 5868495"/>
              <a:gd name="connsiteX1" fmla="*/ 5848535 w 8026815"/>
              <a:gd name="connsiteY1" fmla="*/ 2616942 h 5868495"/>
              <a:gd name="connsiteX2" fmla="*/ 5270037 w 8026815"/>
              <a:gd name="connsiteY2" fmla="*/ 1534591 h 5868495"/>
              <a:gd name="connsiteX3" fmla="*/ 5326021 w 8026815"/>
              <a:gd name="connsiteY3" fmla="*/ 153661 h 5868495"/>
              <a:gd name="connsiteX4" fmla="*/ 4430282 w 8026815"/>
              <a:gd name="connsiteY4" fmla="*/ 190983 h 5868495"/>
              <a:gd name="connsiteX5" fmla="*/ 3366592 w 8026815"/>
              <a:gd name="connsiteY5" fmla="*/ 1553252 h 5868495"/>
              <a:gd name="connsiteX6" fmla="*/ 3571866 w 8026815"/>
              <a:gd name="connsiteY6" fmla="*/ 3102134 h 5868495"/>
              <a:gd name="connsiteX7" fmla="*/ 2209597 w 8026815"/>
              <a:gd name="connsiteY7" fmla="*/ 4576371 h 5868495"/>
              <a:gd name="connsiteX8" fmla="*/ 617722 w 8026815"/>
              <a:gd name="connsiteY8" fmla="*/ 3228889 h 5868495"/>
              <a:gd name="connsiteX9" fmla="*/ 511425 w 8026815"/>
              <a:gd name="connsiteY9" fmla="*/ 4669677 h 5868495"/>
              <a:gd name="connsiteX10" fmla="*/ 7024192 w 8026815"/>
              <a:gd name="connsiteY10" fmla="*/ 5863995 h 5868495"/>
              <a:gd name="connsiteX11" fmla="*/ 8013237 w 8026815"/>
              <a:gd name="connsiteY11" fmla="*/ 5080224 h 5868495"/>
              <a:gd name="connsiteX12" fmla="*/ 7605997 w 8026815"/>
              <a:gd name="connsiteY12" fmla="*/ 5146771 h 5868495"/>
              <a:gd name="connsiteX13" fmla="*/ 7702374 w 8026815"/>
              <a:gd name="connsiteY13" fmla="*/ 5105575 h 5868495"/>
              <a:gd name="connsiteX0" fmla="*/ 7984418 w 7984418"/>
              <a:gd name="connsiteY0" fmla="*/ 5065787 h 5869148"/>
              <a:gd name="connsiteX1" fmla="*/ 5848535 w 7984418"/>
              <a:gd name="connsiteY1" fmla="*/ 2616942 h 5869148"/>
              <a:gd name="connsiteX2" fmla="*/ 5270037 w 7984418"/>
              <a:gd name="connsiteY2" fmla="*/ 1534591 h 5869148"/>
              <a:gd name="connsiteX3" fmla="*/ 5326021 w 7984418"/>
              <a:gd name="connsiteY3" fmla="*/ 153661 h 5869148"/>
              <a:gd name="connsiteX4" fmla="*/ 4430282 w 7984418"/>
              <a:gd name="connsiteY4" fmla="*/ 190983 h 5869148"/>
              <a:gd name="connsiteX5" fmla="*/ 3366592 w 7984418"/>
              <a:gd name="connsiteY5" fmla="*/ 1553252 h 5869148"/>
              <a:gd name="connsiteX6" fmla="*/ 3571866 w 7984418"/>
              <a:gd name="connsiteY6" fmla="*/ 3102134 h 5869148"/>
              <a:gd name="connsiteX7" fmla="*/ 2209597 w 7984418"/>
              <a:gd name="connsiteY7" fmla="*/ 4576371 h 5869148"/>
              <a:gd name="connsiteX8" fmla="*/ 617722 w 7984418"/>
              <a:gd name="connsiteY8" fmla="*/ 3228889 h 5869148"/>
              <a:gd name="connsiteX9" fmla="*/ 511425 w 7984418"/>
              <a:gd name="connsiteY9" fmla="*/ 4669677 h 5869148"/>
              <a:gd name="connsiteX10" fmla="*/ 7024192 w 7984418"/>
              <a:gd name="connsiteY10" fmla="*/ 5863995 h 5869148"/>
              <a:gd name="connsiteX11" fmla="*/ 7713477 w 7984418"/>
              <a:gd name="connsiteY11" fmla="*/ 5104167 h 5869148"/>
              <a:gd name="connsiteX12" fmla="*/ 7605997 w 7984418"/>
              <a:gd name="connsiteY12" fmla="*/ 5146771 h 5869148"/>
              <a:gd name="connsiteX13" fmla="*/ 7702374 w 7984418"/>
              <a:gd name="connsiteY13" fmla="*/ 5105575 h 5869148"/>
              <a:gd name="connsiteX0" fmla="*/ 7751271 w 7783177"/>
              <a:gd name="connsiteY0" fmla="*/ 5041845 h 5869148"/>
              <a:gd name="connsiteX1" fmla="*/ 5848535 w 7783177"/>
              <a:gd name="connsiteY1" fmla="*/ 2616942 h 5869148"/>
              <a:gd name="connsiteX2" fmla="*/ 5270037 w 7783177"/>
              <a:gd name="connsiteY2" fmla="*/ 1534591 h 5869148"/>
              <a:gd name="connsiteX3" fmla="*/ 5326021 w 7783177"/>
              <a:gd name="connsiteY3" fmla="*/ 153661 h 5869148"/>
              <a:gd name="connsiteX4" fmla="*/ 4430282 w 7783177"/>
              <a:gd name="connsiteY4" fmla="*/ 190983 h 5869148"/>
              <a:gd name="connsiteX5" fmla="*/ 3366592 w 7783177"/>
              <a:gd name="connsiteY5" fmla="*/ 1553252 h 5869148"/>
              <a:gd name="connsiteX6" fmla="*/ 3571866 w 7783177"/>
              <a:gd name="connsiteY6" fmla="*/ 3102134 h 5869148"/>
              <a:gd name="connsiteX7" fmla="*/ 2209597 w 7783177"/>
              <a:gd name="connsiteY7" fmla="*/ 4576371 h 5869148"/>
              <a:gd name="connsiteX8" fmla="*/ 617722 w 7783177"/>
              <a:gd name="connsiteY8" fmla="*/ 3228889 h 5869148"/>
              <a:gd name="connsiteX9" fmla="*/ 511425 w 7783177"/>
              <a:gd name="connsiteY9" fmla="*/ 4669677 h 5869148"/>
              <a:gd name="connsiteX10" fmla="*/ 7024192 w 7783177"/>
              <a:gd name="connsiteY10" fmla="*/ 5863995 h 5869148"/>
              <a:gd name="connsiteX11" fmla="*/ 7713477 w 7783177"/>
              <a:gd name="connsiteY11" fmla="*/ 5104167 h 5869148"/>
              <a:gd name="connsiteX12" fmla="*/ 7605997 w 7783177"/>
              <a:gd name="connsiteY12" fmla="*/ 5146771 h 5869148"/>
              <a:gd name="connsiteX13" fmla="*/ 7702374 w 7783177"/>
              <a:gd name="connsiteY13" fmla="*/ 5105575 h 5869148"/>
              <a:gd name="connsiteX0" fmla="*/ 7751271 w 7783177"/>
              <a:gd name="connsiteY0" fmla="*/ 5041845 h 5869148"/>
              <a:gd name="connsiteX1" fmla="*/ 5670900 w 7783177"/>
              <a:gd name="connsiteY1" fmla="*/ 2640885 h 5869148"/>
              <a:gd name="connsiteX2" fmla="*/ 5270037 w 7783177"/>
              <a:gd name="connsiteY2" fmla="*/ 1534591 h 5869148"/>
              <a:gd name="connsiteX3" fmla="*/ 5326021 w 7783177"/>
              <a:gd name="connsiteY3" fmla="*/ 153661 h 5869148"/>
              <a:gd name="connsiteX4" fmla="*/ 4430282 w 7783177"/>
              <a:gd name="connsiteY4" fmla="*/ 190983 h 5869148"/>
              <a:gd name="connsiteX5" fmla="*/ 3366592 w 7783177"/>
              <a:gd name="connsiteY5" fmla="*/ 1553252 h 5869148"/>
              <a:gd name="connsiteX6" fmla="*/ 3571866 w 7783177"/>
              <a:gd name="connsiteY6" fmla="*/ 3102134 h 5869148"/>
              <a:gd name="connsiteX7" fmla="*/ 2209597 w 7783177"/>
              <a:gd name="connsiteY7" fmla="*/ 4576371 h 5869148"/>
              <a:gd name="connsiteX8" fmla="*/ 617722 w 7783177"/>
              <a:gd name="connsiteY8" fmla="*/ 3228889 h 5869148"/>
              <a:gd name="connsiteX9" fmla="*/ 511425 w 7783177"/>
              <a:gd name="connsiteY9" fmla="*/ 4669677 h 5869148"/>
              <a:gd name="connsiteX10" fmla="*/ 7024192 w 7783177"/>
              <a:gd name="connsiteY10" fmla="*/ 5863995 h 5869148"/>
              <a:gd name="connsiteX11" fmla="*/ 7713477 w 7783177"/>
              <a:gd name="connsiteY11" fmla="*/ 5104167 h 5869148"/>
              <a:gd name="connsiteX12" fmla="*/ 7605997 w 7783177"/>
              <a:gd name="connsiteY12" fmla="*/ 5146771 h 5869148"/>
              <a:gd name="connsiteX13" fmla="*/ 7702374 w 7783177"/>
              <a:gd name="connsiteY13" fmla="*/ 5105575 h 5869148"/>
              <a:gd name="connsiteX0" fmla="*/ 7537946 w 7552153"/>
              <a:gd name="connsiteY0" fmla="*/ 5041845 h 5872023"/>
              <a:gd name="connsiteX1" fmla="*/ 5457575 w 7552153"/>
              <a:gd name="connsiteY1" fmla="*/ 2640885 h 5872023"/>
              <a:gd name="connsiteX2" fmla="*/ 5056712 w 7552153"/>
              <a:gd name="connsiteY2" fmla="*/ 1534591 h 5872023"/>
              <a:gd name="connsiteX3" fmla="*/ 5112696 w 7552153"/>
              <a:gd name="connsiteY3" fmla="*/ 153661 h 5872023"/>
              <a:gd name="connsiteX4" fmla="*/ 4216957 w 7552153"/>
              <a:gd name="connsiteY4" fmla="*/ 190983 h 5872023"/>
              <a:gd name="connsiteX5" fmla="*/ 3153267 w 7552153"/>
              <a:gd name="connsiteY5" fmla="*/ 1553252 h 5872023"/>
              <a:gd name="connsiteX6" fmla="*/ 3358541 w 7552153"/>
              <a:gd name="connsiteY6" fmla="*/ 3102134 h 5872023"/>
              <a:gd name="connsiteX7" fmla="*/ 1996272 w 7552153"/>
              <a:gd name="connsiteY7" fmla="*/ 4576371 h 5872023"/>
              <a:gd name="connsiteX8" fmla="*/ 404397 w 7552153"/>
              <a:gd name="connsiteY8" fmla="*/ 3228889 h 5872023"/>
              <a:gd name="connsiteX9" fmla="*/ 597860 w 7552153"/>
              <a:gd name="connsiteY9" fmla="*/ 4549963 h 5872023"/>
              <a:gd name="connsiteX10" fmla="*/ 6810867 w 7552153"/>
              <a:gd name="connsiteY10" fmla="*/ 5863995 h 5872023"/>
              <a:gd name="connsiteX11" fmla="*/ 7500152 w 7552153"/>
              <a:gd name="connsiteY11" fmla="*/ 5104167 h 5872023"/>
              <a:gd name="connsiteX12" fmla="*/ 7392672 w 7552153"/>
              <a:gd name="connsiteY12" fmla="*/ 5146771 h 5872023"/>
              <a:gd name="connsiteX13" fmla="*/ 7489049 w 7552153"/>
              <a:gd name="connsiteY13" fmla="*/ 5105575 h 5872023"/>
              <a:gd name="connsiteX0" fmla="*/ 7585583 w 7599789"/>
              <a:gd name="connsiteY0" fmla="*/ 5041845 h 5872023"/>
              <a:gd name="connsiteX1" fmla="*/ 5505212 w 7599789"/>
              <a:gd name="connsiteY1" fmla="*/ 2640885 h 5872023"/>
              <a:gd name="connsiteX2" fmla="*/ 5104349 w 7599789"/>
              <a:gd name="connsiteY2" fmla="*/ 1534591 h 5872023"/>
              <a:gd name="connsiteX3" fmla="*/ 5160333 w 7599789"/>
              <a:gd name="connsiteY3" fmla="*/ 153661 h 5872023"/>
              <a:gd name="connsiteX4" fmla="*/ 4264594 w 7599789"/>
              <a:gd name="connsiteY4" fmla="*/ 190983 h 5872023"/>
              <a:gd name="connsiteX5" fmla="*/ 3200904 w 7599789"/>
              <a:gd name="connsiteY5" fmla="*/ 1553252 h 5872023"/>
              <a:gd name="connsiteX6" fmla="*/ 3406178 w 7599789"/>
              <a:gd name="connsiteY6" fmla="*/ 3102134 h 5872023"/>
              <a:gd name="connsiteX7" fmla="*/ 2043909 w 7599789"/>
              <a:gd name="connsiteY7" fmla="*/ 4576371 h 5872023"/>
              <a:gd name="connsiteX8" fmla="*/ 352114 w 7599789"/>
              <a:gd name="connsiteY8" fmla="*/ 3288747 h 5872023"/>
              <a:gd name="connsiteX9" fmla="*/ 645497 w 7599789"/>
              <a:gd name="connsiteY9" fmla="*/ 4549963 h 5872023"/>
              <a:gd name="connsiteX10" fmla="*/ 6858504 w 7599789"/>
              <a:gd name="connsiteY10" fmla="*/ 5863995 h 5872023"/>
              <a:gd name="connsiteX11" fmla="*/ 7547789 w 7599789"/>
              <a:gd name="connsiteY11" fmla="*/ 5104167 h 5872023"/>
              <a:gd name="connsiteX12" fmla="*/ 7440309 w 7599789"/>
              <a:gd name="connsiteY12" fmla="*/ 5146771 h 5872023"/>
              <a:gd name="connsiteX13" fmla="*/ 7536686 w 7599789"/>
              <a:gd name="connsiteY13" fmla="*/ 5105575 h 5872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599789" h="5872023">
                <a:moveTo>
                  <a:pt x="7585583" y="5041845"/>
                </a:moveTo>
                <a:cubicBezTo>
                  <a:pt x="6692954" y="4066796"/>
                  <a:pt x="5918751" y="3225427"/>
                  <a:pt x="5505212" y="2640885"/>
                </a:cubicBezTo>
                <a:cubicBezTo>
                  <a:pt x="5091673" y="2056343"/>
                  <a:pt x="5161829" y="1949128"/>
                  <a:pt x="5104349" y="1534591"/>
                </a:cubicBezTo>
                <a:cubicBezTo>
                  <a:pt x="5046869" y="1120054"/>
                  <a:pt x="5300292" y="377596"/>
                  <a:pt x="5160333" y="153661"/>
                </a:cubicBezTo>
                <a:cubicBezTo>
                  <a:pt x="5020374" y="-70274"/>
                  <a:pt x="4591165" y="-42282"/>
                  <a:pt x="4264594" y="190983"/>
                </a:cubicBezTo>
                <a:cubicBezTo>
                  <a:pt x="3938023" y="424248"/>
                  <a:pt x="3343973" y="1068060"/>
                  <a:pt x="3200904" y="1553252"/>
                </a:cubicBezTo>
                <a:cubicBezTo>
                  <a:pt x="3057835" y="2038444"/>
                  <a:pt x="3599010" y="2598281"/>
                  <a:pt x="3406178" y="3102134"/>
                </a:cubicBezTo>
                <a:cubicBezTo>
                  <a:pt x="3213345" y="3605987"/>
                  <a:pt x="2552920" y="4545269"/>
                  <a:pt x="2043909" y="4576371"/>
                </a:cubicBezTo>
                <a:cubicBezTo>
                  <a:pt x="1534898" y="4607473"/>
                  <a:pt x="585183" y="3293148"/>
                  <a:pt x="352114" y="3288747"/>
                </a:cubicBezTo>
                <a:cubicBezTo>
                  <a:pt x="119045" y="3284346"/>
                  <a:pt x="-438901" y="4120755"/>
                  <a:pt x="645497" y="4549963"/>
                </a:cubicBezTo>
                <a:cubicBezTo>
                  <a:pt x="1729895" y="4979171"/>
                  <a:pt x="5708122" y="5771628"/>
                  <a:pt x="6858504" y="5863995"/>
                </a:cubicBezTo>
                <a:cubicBezTo>
                  <a:pt x="8008886" y="5956362"/>
                  <a:pt x="7450822" y="5223704"/>
                  <a:pt x="7547789" y="5104167"/>
                </a:cubicBezTo>
                <a:cubicBezTo>
                  <a:pt x="7644756" y="4984630"/>
                  <a:pt x="7442159" y="5146536"/>
                  <a:pt x="7440309" y="5146771"/>
                </a:cubicBezTo>
                <a:cubicBezTo>
                  <a:pt x="7438459" y="5147006"/>
                  <a:pt x="7527355" y="5099354"/>
                  <a:pt x="7536686" y="5105575"/>
                </a:cubicBezTo>
              </a:path>
            </a:pathLst>
          </a:cu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306" tIns="32653" rIns="65306" bIns="32653" rtlCol="0" anchor="ctr"/>
          <a:lstStyle/>
          <a:p>
            <a:pPr algn="ctr"/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66482" y="3597956"/>
            <a:ext cx="1211036" cy="309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59209" y="4770630"/>
            <a:ext cx="386765" cy="204443"/>
          </a:xfrm>
          <a:prstGeom prst="rect">
            <a:avLst/>
          </a:prstGeom>
        </p:spPr>
        <p:txBody>
          <a:bodyPr wrap="none" lIns="65306" tIns="32653" rIns="65306" bIns="32653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900" u="sng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ВУЗы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817294" y="4781339"/>
            <a:ext cx="2520281" cy="204443"/>
          </a:xfrm>
          <a:prstGeom prst="rect">
            <a:avLst/>
          </a:prstGeom>
        </p:spPr>
        <p:txBody>
          <a:bodyPr wrap="square" lIns="65306" tIns="32653" rIns="65306" bIns="32653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900" u="sng" dirty="0">
                <a:solidFill>
                  <a:schemeClr val="tx1">
                    <a:lumMod val="50000"/>
                    <a:lumOff val="50000"/>
                  </a:schemeClr>
                </a:solidFill>
              </a:rPr>
              <a:t>Технологическая </a:t>
            </a:r>
            <a:r>
              <a:rPr lang="ru-RU" altLang="ru-RU" sz="900" u="sng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инфраструктура* </a:t>
            </a:r>
            <a:endParaRPr lang="ru-RU" altLang="ru-RU" sz="900" u="sng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20" name="Рисунок 19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21180" y="2186244"/>
            <a:ext cx="154349" cy="246604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4400550" y="5002228"/>
            <a:ext cx="2819400" cy="1727937"/>
          </a:xfrm>
          <a:prstGeom prst="rect">
            <a:avLst/>
          </a:prstGeom>
        </p:spPr>
        <p:txBody>
          <a:bodyPr wrap="square" lIns="65306" tIns="32653" rIns="65306" bIns="32653">
            <a:spAutoFit/>
          </a:bodyPr>
          <a:lstStyle/>
          <a:p>
            <a:pPr>
              <a:lnSpc>
                <a:spcPct val="150000"/>
              </a:lnSpc>
            </a:pPr>
            <a:r>
              <a:rPr lang="ru-RU" sz="900" b="1" dirty="0" smtClean="0">
                <a:solidFill>
                  <a:schemeClr val="bg1">
                    <a:lumMod val="50000"/>
                  </a:schemeClr>
                </a:solidFill>
                <a:latin typeface="Arial Narrow" panose="020B0506020202030204" pitchFamily="34" charset="0"/>
              </a:rPr>
              <a:t/>
            </a:r>
            <a:br>
              <a:rPr lang="ru-RU" sz="900" b="1" dirty="0" smtClean="0">
                <a:solidFill>
                  <a:schemeClr val="bg1">
                    <a:lumMod val="50000"/>
                  </a:schemeClr>
                </a:solidFill>
                <a:latin typeface="Arial Narrow" panose="020B0506020202030204" pitchFamily="34" charset="0"/>
              </a:rPr>
            </a:br>
            <a:r>
              <a:rPr lang="ru-RU" sz="900" b="1" dirty="0" smtClean="0">
                <a:solidFill>
                  <a:schemeClr val="bg1">
                    <a:lumMod val="50000"/>
                  </a:schemeClr>
                </a:solidFill>
                <a:latin typeface="Arial Narrow" panose="020B0506020202030204" pitchFamily="34" charset="0"/>
              </a:rPr>
              <a:t>30</a:t>
            </a:r>
            <a:r>
              <a:rPr lang="ru-RU" sz="900" b="1" dirty="0">
                <a:solidFill>
                  <a:schemeClr val="bg1">
                    <a:lumMod val="50000"/>
                  </a:schemeClr>
                </a:solidFill>
                <a:latin typeface="Arial Narrow" panose="020B0506020202030204" pitchFamily="34" charset="0"/>
              </a:rPr>
              <a:t>. ООО «Северо-Западный центр трансфера технологий» </a:t>
            </a:r>
          </a:p>
          <a:p>
            <a:pPr>
              <a:lnSpc>
                <a:spcPct val="150000"/>
              </a:lnSpc>
            </a:pPr>
            <a:r>
              <a:rPr lang="ru-RU" sz="900" b="1" dirty="0">
                <a:solidFill>
                  <a:schemeClr val="bg1">
                    <a:lumMod val="50000"/>
                  </a:schemeClr>
                </a:solidFill>
                <a:latin typeface="Arial Narrow" panose="020B0506020202030204" pitchFamily="34" charset="0"/>
              </a:rPr>
              <a:t>33. Бизнес-инкубатор Мартышкино</a:t>
            </a:r>
          </a:p>
          <a:p>
            <a:pPr>
              <a:lnSpc>
                <a:spcPct val="150000"/>
              </a:lnSpc>
            </a:pPr>
            <a:r>
              <a:rPr lang="ru-RU" sz="900" b="1" dirty="0">
                <a:solidFill>
                  <a:schemeClr val="bg1">
                    <a:lumMod val="50000"/>
                  </a:schemeClr>
                </a:solidFill>
                <a:latin typeface="Arial Narrow" panose="020B0506020202030204" pitchFamily="34" charset="0"/>
              </a:rPr>
              <a:t>38. ООО "Завод по переработке пластмасс им. Комсомольской правды: функционально – инжиниринговый центр , инновационно-технологический центр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6888971" y="5083400"/>
            <a:ext cx="2092643" cy="342943"/>
          </a:xfrm>
          <a:prstGeom prst="rect">
            <a:avLst/>
          </a:prstGeom>
        </p:spPr>
        <p:txBody>
          <a:bodyPr wrap="square" lIns="65306" tIns="32653" rIns="65306" bIns="32653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900" u="sng" dirty="0">
                <a:solidFill>
                  <a:schemeClr val="tx1">
                    <a:lumMod val="50000"/>
                    <a:lumOff val="50000"/>
                  </a:schemeClr>
                </a:solidFill>
              </a:rPr>
              <a:t>Финансовые и некоммерческие организации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204862" y="186817"/>
            <a:ext cx="2705100" cy="807913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1050" dirty="0" smtClean="0">
                <a:solidFill>
                  <a:srgbClr val="00B050"/>
                </a:solidFill>
              </a:rPr>
              <a:t> </a:t>
            </a:r>
            <a:r>
              <a:rPr lang="en-US" sz="900" dirty="0" smtClean="0">
                <a:solidFill>
                  <a:srgbClr val="00B050"/>
                </a:solidFill>
              </a:rPr>
              <a:t>------ </a:t>
            </a:r>
            <a:r>
              <a:rPr lang="ru-RU" sz="900" dirty="0" smtClean="0">
                <a:solidFill>
                  <a:srgbClr val="00B050"/>
                </a:solidFill>
              </a:rPr>
              <a:t>объекты инфраструктуры</a:t>
            </a:r>
            <a:br>
              <a:rPr lang="ru-RU" sz="900" dirty="0" smtClean="0">
                <a:solidFill>
                  <a:srgbClr val="00B050"/>
                </a:solidFill>
              </a:rPr>
            </a:br>
            <a:r>
              <a:rPr lang="en-US" sz="900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900" dirty="0"/>
              <a:t>------ </a:t>
            </a:r>
            <a:r>
              <a:rPr lang="ru-RU" sz="900" dirty="0"/>
              <a:t>производственные </a:t>
            </a:r>
            <a:r>
              <a:rPr lang="ru-RU" sz="900" dirty="0" smtClean="0"/>
              <a:t>предприятия</a:t>
            </a:r>
            <a:br>
              <a:rPr lang="ru-RU" sz="900" dirty="0" smtClean="0"/>
            </a:br>
            <a:r>
              <a:rPr lang="ru-RU" sz="900" dirty="0" smtClean="0"/>
              <a:t> </a:t>
            </a:r>
            <a:r>
              <a:rPr lang="ru-RU" sz="900" dirty="0" smtClean="0">
                <a:solidFill>
                  <a:srgbClr val="FF0000"/>
                </a:solidFill>
              </a:rPr>
              <a:t>-----   производители конечной продукции</a:t>
            </a:r>
            <a:endParaRPr lang="ru-RU" sz="900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en-US" sz="900" dirty="0" smtClean="0"/>
              <a:t> </a:t>
            </a:r>
            <a:r>
              <a:rPr lang="en-US" sz="900" dirty="0">
                <a:solidFill>
                  <a:schemeClr val="accent4">
                    <a:lumMod val="75000"/>
                  </a:schemeClr>
                </a:solidFill>
              </a:rPr>
              <a:t>------ </a:t>
            </a:r>
            <a:r>
              <a:rPr lang="ru-RU" sz="900" dirty="0">
                <a:solidFill>
                  <a:schemeClr val="accent4">
                    <a:lumMod val="75000"/>
                  </a:schemeClr>
                </a:solidFill>
              </a:rPr>
              <a:t>предприятия осуществляющие ОКР </a:t>
            </a:r>
            <a:r>
              <a:rPr lang="ru-RU" sz="900" dirty="0" smtClean="0"/>
              <a:t/>
            </a:r>
            <a:br>
              <a:rPr lang="ru-RU" sz="900" dirty="0" smtClean="0"/>
            </a:br>
            <a:r>
              <a:rPr lang="en-US" sz="900" dirty="0" smtClean="0"/>
              <a:t> ------ </a:t>
            </a:r>
            <a:r>
              <a:rPr lang="ru-RU" sz="900" dirty="0" smtClean="0">
                <a:solidFill>
                  <a:srgbClr val="7030A0"/>
                </a:solidFill>
              </a:rPr>
              <a:t>предприятия </a:t>
            </a:r>
            <a:r>
              <a:rPr lang="ru-RU" sz="900" dirty="0">
                <a:solidFill>
                  <a:srgbClr val="7030A0"/>
                </a:solidFill>
              </a:rPr>
              <a:t>осуществляющие НИОКР</a:t>
            </a:r>
          </a:p>
        </p:txBody>
      </p:sp>
    </p:spTree>
    <p:extLst>
      <p:ext uri="{BB962C8B-B14F-4D97-AF65-F5344CB8AC3E}">
        <p14:creationId xmlns:p14="http://schemas.microsoft.com/office/powerpoint/2010/main" xmlns="" val="2667602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4"/>
          <p:cNvSpPr>
            <a:spLocks noChangeArrowheads="1"/>
          </p:cNvSpPr>
          <p:nvPr/>
        </p:nvSpPr>
        <p:spPr bwMode="auto">
          <a:xfrm>
            <a:off x="407347" y="4834022"/>
            <a:ext cx="2571429" cy="514286"/>
          </a:xfrm>
          <a:prstGeom prst="roundRect">
            <a:avLst>
              <a:gd name="adj" fmla="val 16667"/>
            </a:avLst>
          </a:prstGeom>
          <a:solidFill>
            <a:srgbClr val="ECECEC"/>
          </a:solidFill>
          <a:ln w="28575">
            <a:noFill/>
            <a:round/>
            <a:headEnd/>
            <a:tailEnd/>
          </a:ln>
        </p:spPr>
        <p:txBody>
          <a:bodyPr vert="horz" wrap="square" lIns="65306" tIns="32653" rIns="65306" bIns="32653" numCol="1" anchor="ctr" anchorCtr="0" compatLnSpc="1">
            <a:prstTxWarp prst="textNoShape">
              <a:avLst/>
            </a:prstTxWarp>
          </a:bodyPr>
          <a:lstStyle/>
          <a:p>
            <a:pPr algn="ctr" defTabSz="653064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800" b="1" dirty="0">
                <a:solidFill>
                  <a:schemeClr val="tx2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НАУЧНО-ТЕХНИЧЕСКИЙ СОВЕТ</a:t>
            </a:r>
          </a:p>
        </p:txBody>
      </p:sp>
      <p:sp>
        <p:nvSpPr>
          <p:cNvPr id="7" name="AutoShape 23"/>
          <p:cNvSpPr>
            <a:spLocks noChangeArrowheads="1"/>
          </p:cNvSpPr>
          <p:nvPr/>
        </p:nvSpPr>
        <p:spPr bwMode="auto">
          <a:xfrm>
            <a:off x="407347" y="2509825"/>
            <a:ext cx="2571429" cy="514286"/>
          </a:xfrm>
          <a:prstGeom prst="roundRect">
            <a:avLst>
              <a:gd name="adj" fmla="val 16667"/>
            </a:avLst>
          </a:prstGeom>
          <a:solidFill>
            <a:srgbClr val="ECECEC"/>
          </a:solidFill>
          <a:ln w="28575">
            <a:noFill/>
            <a:round/>
            <a:headEnd/>
            <a:tailEnd/>
          </a:ln>
        </p:spPr>
        <p:txBody>
          <a:bodyPr vert="horz" wrap="square" lIns="65306" tIns="32653" rIns="65306" bIns="32653" numCol="1" anchor="ctr" anchorCtr="0" compatLnSpc="1">
            <a:prstTxWarp prst="textNoShape">
              <a:avLst/>
            </a:prstTxWarp>
          </a:bodyPr>
          <a:lstStyle/>
          <a:p>
            <a:pPr algn="ctr" defTabSz="653064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800" b="1" dirty="0">
                <a:solidFill>
                  <a:schemeClr val="tx2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НАБЛЮДАТЕЛЬНЫЙ СОВЕТ</a:t>
            </a:r>
          </a:p>
        </p:txBody>
      </p:sp>
      <p:sp>
        <p:nvSpPr>
          <p:cNvPr id="8" name="AutoShape 22"/>
          <p:cNvSpPr>
            <a:spLocks noChangeArrowheads="1"/>
          </p:cNvSpPr>
          <p:nvPr/>
        </p:nvSpPr>
        <p:spPr bwMode="auto">
          <a:xfrm>
            <a:off x="3159823" y="4136723"/>
            <a:ext cx="2571429" cy="514286"/>
          </a:xfrm>
          <a:prstGeom prst="roundRect">
            <a:avLst>
              <a:gd name="adj" fmla="val 16667"/>
            </a:avLst>
          </a:prstGeom>
          <a:solidFill>
            <a:schemeClr val="tx2">
              <a:lumMod val="60000"/>
              <a:lumOff val="40000"/>
            </a:schemeClr>
          </a:solidFill>
          <a:ln w="28575">
            <a:noFill/>
            <a:round/>
            <a:headEnd/>
            <a:tailEnd/>
          </a:ln>
        </p:spPr>
        <p:txBody>
          <a:bodyPr vert="horz" wrap="square" lIns="65306" tIns="32653" rIns="65306" bIns="32653" numCol="1" anchor="t" anchorCtr="0" compatLnSpc="1">
            <a:prstTxWarp prst="textNoShape">
              <a:avLst/>
            </a:prstTxWarp>
          </a:bodyPr>
          <a:lstStyle/>
          <a:p>
            <a:pPr algn="ctr" defTabSz="653064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800" b="1" dirty="0">
                <a:solidFill>
                  <a:schemeClr val="tx2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СПЕЦИАЛИЗИРОВАННАЯ ОРГАНИЗАЦИЯ</a:t>
            </a:r>
          </a:p>
          <a:p>
            <a:pPr algn="ctr" defTabSz="653064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800" b="1" dirty="0">
                <a:solidFill>
                  <a:schemeClr val="tx2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ООО «УК «Композитный Кластер </a:t>
            </a:r>
            <a:br>
              <a:rPr lang="ru-RU" altLang="ru-RU" sz="800" b="1" dirty="0">
                <a:solidFill>
                  <a:schemeClr val="tx2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</a:br>
            <a:r>
              <a:rPr lang="ru-RU" altLang="ru-RU" sz="800" b="1" dirty="0">
                <a:solidFill>
                  <a:schemeClr val="tx2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Санкт-Петербурга»</a:t>
            </a:r>
          </a:p>
        </p:txBody>
      </p:sp>
      <p:sp>
        <p:nvSpPr>
          <p:cNvPr id="10" name="AutoShape 20"/>
          <p:cNvSpPr>
            <a:spLocks noChangeArrowheads="1"/>
          </p:cNvSpPr>
          <p:nvPr/>
        </p:nvSpPr>
        <p:spPr bwMode="auto">
          <a:xfrm>
            <a:off x="402421" y="4136986"/>
            <a:ext cx="2571429" cy="514286"/>
          </a:xfrm>
          <a:prstGeom prst="roundRect">
            <a:avLst>
              <a:gd name="adj" fmla="val 16667"/>
            </a:avLst>
          </a:prstGeom>
          <a:solidFill>
            <a:srgbClr val="ECECEC"/>
          </a:solidFill>
          <a:ln w="28575">
            <a:noFill/>
            <a:round/>
            <a:headEnd/>
            <a:tailEnd/>
          </a:ln>
        </p:spPr>
        <p:txBody>
          <a:bodyPr vert="horz" wrap="square" lIns="65306" tIns="32653" rIns="65306" bIns="32653" numCol="1" anchor="ctr" anchorCtr="0" compatLnSpc="1">
            <a:prstTxWarp prst="textNoShape">
              <a:avLst/>
            </a:prstTxWarp>
          </a:bodyPr>
          <a:lstStyle/>
          <a:p>
            <a:pPr algn="ctr" defTabSz="653064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800" b="1" dirty="0">
                <a:solidFill>
                  <a:schemeClr val="tx2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СОВЕТ КЛАСТЕРА</a:t>
            </a:r>
          </a:p>
        </p:txBody>
      </p:sp>
      <p:sp>
        <p:nvSpPr>
          <p:cNvPr id="13" name="Rectangle 17"/>
          <p:cNvSpPr>
            <a:spLocks noChangeArrowheads="1"/>
          </p:cNvSpPr>
          <p:nvPr/>
        </p:nvSpPr>
        <p:spPr bwMode="auto">
          <a:xfrm>
            <a:off x="3159823" y="5446648"/>
            <a:ext cx="2571429" cy="25714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vert="horz" wrap="square" lIns="65306" tIns="32653" rIns="65306" bIns="32653" numCol="1" anchor="t" anchorCtr="0" compatLnSpc="1">
            <a:prstTxWarp prst="textNoShape">
              <a:avLst/>
            </a:prstTxWarp>
          </a:bodyPr>
          <a:lstStyle/>
          <a:p>
            <a:pPr algn="ctr" defTabSz="653064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800" b="1" dirty="0">
                <a:solidFill>
                  <a:schemeClr val="tx2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КЛАСТЕРНЫЕ ПРОЕКТЫ</a:t>
            </a:r>
          </a:p>
          <a:p>
            <a:pPr algn="ctr" defTabSz="653064" fontAlgn="base">
              <a:spcBef>
                <a:spcPct val="0"/>
              </a:spcBef>
              <a:spcAft>
                <a:spcPct val="0"/>
              </a:spcAft>
            </a:pPr>
            <a:endParaRPr lang="ru-RU" altLang="ru-RU" sz="800" b="1" dirty="0">
              <a:solidFill>
                <a:schemeClr val="tx2"/>
              </a:solidFill>
              <a:latin typeface="Arial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9" name="Rectangle 41"/>
          <p:cNvSpPr>
            <a:spLocks noChangeArrowheads="1"/>
          </p:cNvSpPr>
          <p:nvPr/>
        </p:nvSpPr>
        <p:spPr bwMode="auto">
          <a:xfrm>
            <a:off x="416238" y="192860"/>
            <a:ext cx="8067672" cy="743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5306" tIns="32653" rIns="65306" bIns="32653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200" spc="-1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Организационная структура </a:t>
            </a:r>
            <a:r>
              <a:rPr lang="ru-RU" altLang="ru-RU" sz="2200" spc="-1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altLang="ru-RU" sz="2200" spc="-1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ru-RU" altLang="ru-RU" sz="2200" spc="-1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Композитного кластера </a:t>
            </a:r>
            <a:r>
              <a:rPr lang="ru-RU" altLang="ru-RU" sz="2200" spc="-1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Санкт-Петербурга</a:t>
            </a:r>
          </a:p>
        </p:txBody>
      </p:sp>
      <p:cxnSp>
        <p:nvCxnSpPr>
          <p:cNvPr id="31" name="Соединительная линия уступом 30"/>
          <p:cNvCxnSpPr>
            <a:stCxn id="167" idx="3"/>
            <a:endCxn id="168" idx="3"/>
          </p:cNvCxnSpPr>
          <p:nvPr/>
        </p:nvCxnSpPr>
        <p:spPr>
          <a:xfrm>
            <a:off x="8658162" y="3366081"/>
            <a:ext cx="1" cy="1285191"/>
          </a:xfrm>
          <a:prstGeom prst="bentConnector3">
            <a:avLst>
              <a:gd name="adj1" fmla="val 22860100000"/>
            </a:avLst>
          </a:prstGeom>
          <a:ln w="12700">
            <a:solidFill>
              <a:schemeClr val="accent1"/>
            </a:solidFill>
            <a:prstDash val="solid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Соединительная линия уступом 32"/>
          <p:cNvCxnSpPr>
            <a:stCxn id="168" idx="3"/>
            <a:endCxn id="247" idx="3"/>
          </p:cNvCxnSpPr>
          <p:nvPr/>
        </p:nvCxnSpPr>
        <p:spPr>
          <a:xfrm flipH="1">
            <a:off x="8643351" y="4651272"/>
            <a:ext cx="14811" cy="699057"/>
          </a:xfrm>
          <a:prstGeom prst="bentConnector3">
            <a:avLst>
              <a:gd name="adj1" fmla="val -1552603"/>
            </a:avLst>
          </a:prstGeom>
          <a:ln w="12700">
            <a:solidFill>
              <a:schemeClr val="accent1"/>
            </a:solidFill>
            <a:prstDash val="solid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AutoShape 16"/>
          <p:cNvSpPr>
            <a:spLocks noChangeArrowheads="1"/>
          </p:cNvSpPr>
          <p:nvPr/>
        </p:nvSpPr>
        <p:spPr bwMode="auto">
          <a:xfrm>
            <a:off x="3159823" y="2505491"/>
            <a:ext cx="2571429" cy="514286"/>
          </a:xfrm>
          <a:prstGeom prst="roundRect">
            <a:avLst>
              <a:gd name="adj" fmla="val 16667"/>
            </a:avLst>
          </a:prstGeom>
          <a:solidFill>
            <a:schemeClr val="tx1">
              <a:lumMod val="60000"/>
              <a:lumOff val="40000"/>
            </a:schemeClr>
          </a:solidFill>
          <a:ln w="28575">
            <a:noFill/>
            <a:round/>
            <a:headEnd/>
            <a:tailEnd/>
          </a:ln>
        </p:spPr>
        <p:txBody>
          <a:bodyPr vert="horz" wrap="square" lIns="65306" tIns="32653" rIns="65306" bIns="32653" numCol="1" anchor="t" anchorCtr="0" compatLnSpc="1">
            <a:prstTxWarp prst="textNoShape">
              <a:avLst/>
            </a:prstTxWarp>
          </a:bodyPr>
          <a:lstStyle/>
          <a:p>
            <a:pPr algn="ctr" defTabSz="653064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800" b="1" dirty="0">
                <a:solidFill>
                  <a:schemeClr val="tx2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УЧАСТНИКИ КЛАСТЕРА</a:t>
            </a:r>
          </a:p>
          <a:p>
            <a:pPr algn="ctr" defTabSz="653064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800" b="1" kern="1400" spc="-71" dirty="0">
                <a:solidFill>
                  <a:schemeClr val="tx2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(в том числе </a:t>
            </a:r>
            <a:br>
              <a:rPr lang="ru-RU" altLang="ru-RU" sz="800" b="1" kern="1400" spc="-71" dirty="0">
                <a:solidFill>
                  <a:schemeClr val="tx2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</a:br>
            <a:r>
              <a:rPr lang="ru-RU" altLang="ru-RU" sz="800" b="1" kern="1400" spc="-71" dirty="0">
                <a:solidFill>
                  <a:schemeClr val="tx2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учредители специализированной организации</a:t>
            </a:r>
            <a:r>
              <a:rPr lang="ru-RU" altLang="ru-RU" sz="800" b="1" dirty="0">
                <a:solidFill>
                  <a:schemeClr val="tx2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)</a:t>
            </a:r>
          </a:p>
          <a:p>
            <a:pPr algn="ctr" defTabSz="653064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800" b="1" dirty="0">
                <a:solidFill>
                  <a:schemeClr val="tx2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</a:p>
        </p:txBody>
      </p:sp>
      <p:sp>
        <p:nvSpPr>
          <p:cNvPr id="66" name="AutoShape 15"/>
          <p:cNvSpPr>
            <a:spLocks noChangeArrowheads="1"/>
          </p:cNvSpPr>
          <p:nvPr/>
        </p:nvSpPr>
        <p:spPr bwMode="auto">
          <a:xfrm>
            <a:off x="984028" y="1706190"/>
            <a:ext cx="7028936" cy="575548"/>
          </a:xfrm>
          <a:prstGeom prst="roundRect">
            <a:avLst>
              <a:gd name="adj" fmla="val 16667"/>
            </a:avLst>
          </a:prstGeom>
          <a:solidFill>
            <a:schemeClr val="tx1">
              <a:lumMod val="60000"/>
              <a:lumOff val="40000"/>
            </a:schemeClr>
          </a:solidFill>
          <a:ln w="28575">
            <a:noFill/>
            <a:round/>
            <a:headEnd/>
            <a:tailEnd/>
          </a:ln>
        </p:spPr>
        <p:txBody>
          <a:bodyPr vert="horz" wrap="square" lIns="65306" tIns="32653" rIns="65306" bIns="32653" numCol="1" anchor="ctr" anchorCtr="0" compatLnSpc="1">
            <a:prstTxWarp prst="textNoShape">
              <a:avLst/>
            </a:prstTxWarp>
          </a:bodyPr>
          <a:lstStyle/>
          <a:p>
            <a:pPr algn="ctr" defTabSz="653064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800" b="1" dirty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ПРАВИТЕЛЬСТВО САНКТ-ПЕТЕРБУРГА</a:t>
            </a:r>
          </a:p>
          <a:p>
            <a:pPr algn="ctr" defTabSz="653064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800" b="1" dirty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Комитет по промышленной политике и инновациям</a:t>
            </a:r>
          </a:p>
        </p:txBody>
      </p:sp>
      <p:sp>
        <p:nvSpPr>
          <p:cNvPr id="67" name="AutoShape 14"/>
          <p:cNvSpPr>
            <a:spLocks noChangeArrowheads="1"/>
          </p:cNvSpPr>
          <p:nvPr/>
        </p:nvSpPr>
        <p:spPr bwMode="auto">
          <a:xfrm>
            <a:off x="999204" y="1110655"/>
            <a:ext cx="7013761" cy="540000"/>
          </a:xfrm>
          <a:prstGeom prst="roundRect">
            <a:avLst>
              <a:gd name="adj" fmla="val 16667"/>
            </a:avLst>
          </a:prstGeom>
          <a:solidFill>
            <a:schemeClr val="tx2"/>
          </a:solidFill>
          <a:ln w="28575">
            <a:noFill/>
            <a:round/>
            <a:headEnd/>
            <a:tailEnd/>
          </a:ln>
        </p:spPr>
        <p:txBody>
          <a:bodyPr vert="horz" wrap="square" lIns="65306" tIns="32653" rIns="65306" bIns="32653" numCol="1" anchor="ctr" anchorCtr="0" compatLnSpc="1">
            <a:prstTxWarp prst="textNoShape">
              <a:avLst/>
            </a:prstTxWarp>
          </a:bodyPr>
          <a:lstStyle/>
          <a:p>
            <a:pPr algn="ctr" defTabSz="653064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800" b="1" dirty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МИНПРОМТОРГ</a:t>
            </a:r>
          </a:p>
        </p:txBody>
      </p:sp>
      <p:cxnSp>
        <p:nvCxnSpPr>
          <p:cNvPr id="114" name="Соединительная линия уступом 113"/>
          <p:cNvCxnSpPr>
            <a:stCxn id="65" idx="3"/>
            <a:endCxn id="134" idx="2"/>
          </p:cNvCxnSpPr>
          <p:nvPr/>
        </p:nvCxnSpPr>
        <p:spPr>
          <a:xfrm flipH="1">
            <a:off x="1693062" y="2762634"/>
            <a:ext cx="4038190" cy="3555697"/>
          </a:xfrm>
          <a:prstGeom prst="bentConnector4">
            <a:avLst>
              <a:gd name="adj1" fmla="val -5661"/>
              <a:gd name="adj2" fmla="val 106429"/>
            </a:avLst>
          </a:prstGeom>
          <a:ln w="12700">
            <a:solidFill>
              <a:schemeClr val="accent1"/>
            </a:solidFill>
            <a:prstDash val="solid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Соединительная линия уступом 146"/>
          <p:cNvCxnSpPr>
            <a:stCxn id="65" idx="1"/>
            <a:endCxn id="10" idx="3"/>
          </p:cNvCxnSpPr>
          <p:nvPr/>
        </p:nvCxnSpPr>
        <p:spPr>
          <a:xfrm rot="10800000" flipV="1">
            <a:off x="2973851" y="2762633"/>
            <a:ext cx="185973" cy="1631495"/>
          </a:xfrm>
          <a:prstGeom prst="bentConnector3">
            <a:avLst>
              <a:gd name="adj1" fmla="val 50000"/>
            </a:avLst>
          </a:prstGeom>
          <a:ln w="12700">
            <a:solidFill>
              <a:schemeClr val="accent1"/>
            </a:solidFill>
            <a:prstDash val="solid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Соединительная линия уступом 186"/>
          <p:cNvCxnSpPr>
            <a:stCxn id="67" idx="3"/>
            <a:endCxn id="66" idx="3"/>
          </p:cNvCxnSpPr>
          <p:nvPr/>
        </p:nvCxnSpPr>
        <p:spPr>
          <a:xfrm flipH="1">
            <a:off x="8012964" y="1380655"/>
            <a:ext cx="1" cy="613309"/>
          </a:xfrm>
          <a:prstGeom prst="bentConnector3">
            <a:avLst>
              <a:gd name="adj1" fmla="val -22860000000"/>
            </a:avLst>
          </a:prstGeom>
          <a:ln w="12700">
            <a:solidFill>
              <a:schemeClr val="accent1"/>
            </a:solidFill>
            <a:prstDash val="solid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5" name="Rectangle 17"/>
          <p:cNvSpPr>
            <a:spLocks noChangeArrowheads="1"/>
          </p:cNvSpPr>
          <p:nvPr/>
        </p:nvSpPr>
        <p:spPr bwMode="auto">
          <a:xfrm>
            <a:off x="6036026" y="2269151"/>
            <a:ext cx="2571429" cy="26359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vert="horz" wrap="square" lIns="65306" tIns="32653" rIns="65306" bIns="32653" numCol="1" anchor="ctr" anchorCtr="0" compatLnSpc="1">
            <a:prstTxWarp prst="textNoShape">
              <a:avLst/>
            </a:prstTxWarp>
          </a:bodyPr>
          <a:lstStyle/>
          <a:p>
            <a:pPr algn="ctr" defTabSz="653064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800" b="1" dirty="0">
                <a:solidFill>
                  <a:schemeClr val="tx2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ИНФРАСТУКТУРА КЛАСТЕРА</a:t>
            </a:r>
          </a:p>
        </p:txBody>
      </p:sp>
      <p:sp>
        <p:nvSpPr>
          <p:cNvPr id="166" name="AutoShape 16"/>
          <p:cNvSpPr>
            <a:spLocks noChangeArrowheads="1"/>
          </p:cNvSpPr>
          <p:nvPr/>
        </p:nvSpPr>
        <p:spPr bwMode="auto">
          <a:xfrm>
            <a:off x="6086733" y="2501275"/>
            <a:ext cx="2571429" cy="514286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 w="28575">
            <a:noFill/>
            <a:round/>
            <a:headEnd/>
            <a:tailEnd/>
          </a:ln>
        </p:spPr>
        <p:txBody>
          <a:bodyPr vert="horz" wrap="square" lIns="65306" tIns="32653" rIns="65306" bIns="32653" numCol="1" anchor="t" anchorCtr="0" compatLnSpc="1">
            <a:prstTxWarp prst="textNoShape">
              <a:avLst/>
            </a:prstTxWarp>
          </a:bodyPr>
          <a:lstStyle/>
          <a:p>
            <a:pPr algn="ctr" defTabSz="653064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800" b="1" dirty="0">
                <a:solidFill>
                  <a:schemeClr val="tx2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ТЕХНОЛОГИЧЕСКАЯ ИНФРАСТРУКТУРА</a:t>
            </a:r>
          </a:p>
          <a:p>
            <a:pPr algn="ctr" defTabSz="653064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800" b="1" kern="1400" spc="-71" dirty="0">
                <a:solidFill>
                  <a:schemeClr val="tx2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ОАО «Технопарк Санкт-Петербурга» (вкл. ЦКР СПб</a:t>
            </a:r>
            <a:r>
              <a:rPr lang="ru-RU" altLang="ru-RU" sz="800" b="1" dirty="0">
                <a:solidFill>
                  <a:schemeClr val="tx2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), </a:t>
            </a:r>
            <a:r>
              <a:rPr lang="ru-RU" altLang="ru-RU" sz="800" b="1" kern="1400" spc="-71" dirty="0">
                <a:solidFill>
                  <a:schemeClr val="tx2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Северо-Западный центр трансфера технологий и др.</a:t>
            </a:r>
            <a:endParaRPr lang="en-US" altLang="ru-RU" sz="800" b="1" kern="1400" spc="-71" dirty="0">
              <a:solidFill>
                <a:schemeClr val="tx2"/>
              </a:solidFill>
              <a:latin typeface="Arial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67" name="AutoShape 15"/>
          <p:cNvSpPr>
            <a:spLocks noChangeArrowheads="1"/>
          </p:cNvSpPr>
          <p:nvPr/>
        </p:nvSpPr>
        <p:spPr bwMode="auto">
          <a:xfrm>
            <a:off x="6086733" y="3108938"/>
            <a:ext cx="2571429" cy="514286"/>
          </a:xfrm>
          <a:prstGeom prst="roundRect">
            <a:avLst>
              <a:gd name="adj" fmla="val 16667"/>
            </a:avLst>
          </a:prstGeom>
          <a:solidFill>
            <a:srgbClr val="ECECEC"/>
          </a:solidFill>
          <a:ln w="28575">
            <a:noFill/>
            <a:round/>
            <a:headEnd/>
            <a:tailEnd/>
          </a:ln>
        </p:spPr>
        <p:txBody>
          <a:bodyPr vert="horz" wrap="square" lIns="65306" tIns="32653" rIns="65306" bIns="32653" numCol="1" anchor="ctr" anchorCtr="0" compatLnSpc="1">
            <a:prstTxWarp prst="textNoShape">
              <a:avLst/>
            </a:prstTxWarp>
          </a:bodyPr>
          <a:lstStyle/>
          <a:p>
            <a:pPr algn="ctr" defTabSz="653064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800" b="1" dirty="0">
                <a:solidFill>
                  <a:schemeClr val="tx2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ПРОМЫШЛЕННАЯ ИНФРАСТУКТУРА</a:t>
            </a:r>
          </a:p>
          <a:p>
            <a:pPr algn="ctr" defTabSz="653064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800" b="1" dirty="0">
                <a:solidFill>
                  <a:schemeClr val="tx2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37 производственных предприятий</a:t>
            </a:r>
          </a:p>
        </p:txBody>
      </p:sp>
      <p:sp>
        <p:nvSpPr>
          <p:cNvPr id="168" name="AutoShape 14"/>
          <p:cNvSpPr>
            <a:spLocks noChangeArrowheads="1"/>
          </p:cNvSpPr>
          <p:nvPr/>
        </p:nvSpPr>
        <p:spPr bwMode="auto">
          <a:xfrm>
            <a:off x="6086734" y="4394129"/>
            <a:ext cx="2571429" cy="514286"/>
          </a:xfrm>
          <a:prstGeom prst="roundRect">
            <a:avLst>
              <a:gd name="adj" fmla="val 16667"/>
            </a:avLst>
          </a:prstGeom>
          <a:solidFill>
            <a:srgbClr val="ECECEC"/>
          </a:solidFill>
          <a:ln w="28575">
            <a:noFill/>
            <a:round/>
            <a:headEnd/>
            <a:tailEnd/>
          </a:ln>
        </p:spPr>
        <p:txBody>
          <a:bodyPr vert="horz" wrap="square" lIns="65306" tIns="32653" rIns="65306" bIns="32653" numCol="1" anchor="ctr" anchorCtr="0" compatLnSpc="1">
            <a:prstTxWarp prst="textNoShape">
              <a:avLst/>
            </a:prstTxWarp>
          </a:bodyPr>
          <a:lstStyle/>
          <a:p>
            <a:pPr algn="ctr" defTabSz="653064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800" b="1" dirty="0">
                <a:solidFill>
                  <a:schemeClr val="tx2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ФИНАНСОВЫЕ ОРГАНИЗАЦИИ</a:t>
            </a:r>
          </a:p>
          <a:p>
            <a:pPr algn="ctr" defTabSz="653064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800" b="1" dirty="0">
                <a:solidFill>
                  <a:schemeClr val="tx2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ОАО «Банк «Санкт-Петербург» и др.</a:t>
            </a:r>
          </a:p>
        </p:txBody>
      </p:sp>
      <p:sp>
        <p:nvSpPr>
          <p:cNvPr id="247" name="AutoShape 14"/>
          <p:cNvSpPr>
            <a:spLocks noChangeArrowheads="1"/>
          </p:cNvSpPr>
          <p:nvPr/>
        </p:nvSpPr>
        <p:spPr bwMode="auto">
          <a:xfrm>
            <a:off x="6071922" y="5093186"/>
            <a:ext cx="2571429" cy="514286"/>
          </a:xfrm>
          <a:prstGeom prst="roundRect">
            <a:avLst>
              <a:gd name="adj" fmla="val 16667"/>
            </a:avLst>
          </a:prstGeom>
          <a:solidFill>
            <a:srgbClr val="ECECEC"/>
          </a:solidFill>
          <a:ln w="28575">
            <a:noFill/>
            <a:round/>
            <a:headEnd/>
            <a:tailEnd/>
          </a:ln>
        </p:spPr>
        <p:txBody>
          <a:bodyPr vert="horz" wrap="square" lIns="65306" tIns="32653" rIns="65306" bIns="32653" numCol="1" anchor="ctr" anchorCtr="0" compatLnSpc="1">
            <a:prstTxWarp prst="textNoShape">
              <a:avLst/>
            </a:prstTxWarp>
          </a:bodyPr>
          <a:lstStyle/>
          <a:p>
            <a:pPr algn="ctr" defTabSz="653064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800" b="1" dirty="0">
                <a:solidFill>
                  <a:schemeClr val="tx2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ВУЗы</a:t>
            </a:r>
          </a:p>
          <a:p>
            <a:pPr algn="ctr" defTabSz="653064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800" b="1" dirty="0">
                <a:solidFill>
                  <a:schemeClr val="tx2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СПб ГУТИ, СПб ГТИ, СПбГУ и др.</a:t>
            </a:r>
          </a:p>
        </p:txBody>
      </p:sp>
      <p:cxnSp>
        <p:nvCxnSpPr>
          <p:cNvPr id="115" name="Соединительная линия уступом 114"/>
          <p:cNvCxnSpPr>
            <a:stCxn id="167" idx="3"/>
            <a:endCxn id="166" idx="3"/>
          </p:cNvCxnSpPr>
          <p:nvPr/>
        </p:nvCxnSpPr>
        <p:spPr>
          <a:xfrm flipV="1">
            <a:off x="8658162" y="2758418"/>
            <a:ext cx="12700" cy="607663"/>
          </a:xfrm>
          <a:prstGeom prst="bentConnector3">
            <a:avLst>
              <a:gd name="adj1" fmla="val 1800000"/>
            </a:avLst>
          </a:prstGeom>
          <a:ln w="12700">
            <a:solidFill>
              <a:schemeClr val="accent1"/>
            </a:solidFill>
            <a:prstDash val="solid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Соединительная линия уступом 128"/>
          <p:cNvCxnSpPr>
            <a:stCxn id="135" idx="2"/>
            <a:endCxn id="247" idx="3"/>
          </p:cNvCxnSpPr>
          <p:nvPr/>
        </p:nvCxnSpPr>
        <p:spPr>
          <a:xfrm rot="5400000" flipH="1" flipV="1">
            <a:off x="6052741" y="3727721"/>
            <a:ext cx="968001" cy="4213218"/>
          </a:xfrm>
          <a:prstGeom prst="bentConnector4">
            <a:avLst>
              <a:gd name="adj1" fmla="val -22721"/>
              <a:gd name="adj2" fmla="val 105899"/>
            </a:avLst>
          </a:prstGeom>
          <a:ln w="12700">
            <a:solidFill>
              <a:schemeClr val="accent1"/>
            </a:solidFill>
            <a:prstDash val="solid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" name="Rectangle 17"/>
          <p:cNvSpPr>
            <a:spLocks noChangeArrowheads="1"/>
          </p:cNvSpPr>
          <p:nvPr/>
        </p:nvSpPr>
        <p:spPr bwMode="auto">
          <a:xfrm>
            <a:off x="411617" y="5825168"/>
            <a:ext cx="2562889" cy="493163"/>
          </a:xfrm>
          <a:prstGeom prst="rect">
            <a:avLst/>
          </a:prstGeom>
          <a:solidFill>
            <a:srgbClr val="00B050"/>
          </a:solidFill>
          <a:ln w="28575">
            <a:noFill/>
            <a:miter lim="800000"/>
            <a:headEnd/>
            <a:tailEnd/>
          </a:ln>
        </p:spPr>
        <p:txBody>
          <a:bodyPr vert="horz" wrap="square" lIns="65306" tIns="32653" rIns="65306" bIns="32653" numCol="1" anchor="ctr" anchorCtr="0" compatLnSpc="1">
            <a:prstTxWarp prst="textNoShape">
              <a:avLst/>
            </a:prstTxWarp>
          </a:bodyPr>
          <a:lstStyle/>
          <a:p>
            <a:pPr algn="ctr" defTabSz="653064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800" b="1" dirty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ПРОЕКТ №1</a:t>
            </a:r>
            <a:endParaRPr lang="en-US" altLang="ru-RU" sz="800" b="1" dirty="0">
              <a:solidFill>
                <a:schemeClr val="bg1"/>
              </a:solidFill>
              <a:latin typeface="Arial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35" name="Rectangle 17"/>
          <p:cNvSpPr>
            <a:spLocks noChangeArrowheads="1"/>
          </p:cNvSpPr>
          <p:nvPr/>
        </p:nvSpPr>
        <p:spPr bwMode="auto">
          <a:xfrm>
            <a:off x="3144418" y="5825167"/>
            <a:ext cx="2571429" cy="493163"/>
          </a:xfrm>
          <a:prstGeom prst="rect">
            <a:avLst/>
          </a:prstGeom>
          <a:solidFill>
            <a:srgbClr val="00B050"/>
          </a:solidFill>
          <a:ln w="28575">
            <a:noFill/>
            <a:miter lim="800000"/>
            <a:headEnd/>
            <a:tailEnd/>
          </a:ln>
        </p:spPr>
        <p:txBody>
          <a:bodyPr vert="horz" wrap="square" lIns="65306" tIns="32653" rIns="65306" bIns="32653" numCol="1" anchor="ctr" anchorCtr="0" compatLnSpc="1">
            <a:prstTxWarp prst="textNoShape">
              <a:avLst/>
            </a:prstTxWarp>
          </a:bodyPr>
          <a:lstStyle/>
          <a:p>
            <a:pPr algn="ctr" defTabSz="653064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800" b="1" dirty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ПРОЕКТ №2</a:t>
            </a:r>
          </a:p>
        </p:txBody>
      </p:sp>
      <p:sp>
        <p:nvSpPr>
          <p:cNvPr id="136" name="Rectangle 17"/>
          <p:cNvSpPr>
            <a:spLocks noChangeArrowheads="1"/>
          </p:cNvSpPr>
          <p:nvPr/>
        </p:nvSpPr>
        <p:spPr bwMode="auto">
          <a:xfrm>
            <a:off x="6049998" y="5834659"/>
            <a:ext cx="2571429" cy="493163"/>
          </a:xfrm>
          <a:prstGeom prst="rect">
            <a:avLst/>
          </a:prstGeom>
          <a:solidFill>
            <a:srgbClr val="00B050"/>
          </a:solidFill>
          <a:ln w="28575">
            <a:noFill/>
            <a:miter lim="800000"/>
            <a:headEnd/>
            <a:tailEnd/>
          </a:ln>
        </p:spPr>
        <p:txBody>
          <a:bodyPr vert="horz" wrap="square" lIns="65306" tIns="32653" rIns="65306" bIns="32653" numCol="1" anchor="ctr" anchorCtr="0" compatLnSpc="1">
            <a:prstTxWarp prst="textNoShape">
              <a:avLst/>
            </a:prstTxWarp>
          </a:bodyPr>
          <a:lstStyle/>
          <a:p>
            <a:pPr algn="ctr" defTabSz="653064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800" b="1" dirty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ПРОЕКТ №…</a:t>
            </a:r>
          </a:p>
        </p:txBody>
      </p:sp>
      <p:sp>
        <p:nvSpPr>
          <p:cNvPr id="427" name="Rectangle 17"/>
          <p:cNvSpPr>
            <a:spLocks noChangeArrowheads="1"/>
          </p:cNvSpPr>
          <p:nvPr/>
        </p:nvSpPr>
        <p:spPr bwMode="auto">
          <a:xfrm>
            <a:off x="3164360" y="2269071"/>
            <a:ext cx="2571429" cy="25714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vert="horz" wrap="square" lIns="65306" tIns="32653" rIns="65306" bIns="32653" numCol="1" anchor="ctr" anchorCtr="0" compatLnSpc="1">
            <a:prstTxWarp prst="textNoShape">
              <a:avLst/>
            </a:prstTxWarp>
          </a:bodyPr>
          <a:lstStyle/>
          <a:p>
            <a:pPr algn="ctr" defTabSz="653064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800" b="1" dirty="0">
                <a:solidFill>
                  <a:schemeClr val="tx2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ПРОМЫШЛЕННЫЙ КЛАСТЕР</a:t>
            </a:r>
          </a:p>
        </p:txBody>
      </p:sp>
      <p:cxnSp>
        <p:nvCxnSpPr>
          <p:cNvPr id="672" name="Соединительная линия уступом 671"/>
          <p:cNvCxnSpPr>
            <a:stCxn id="7" idx="2"/>
            <a:endCxn id="10" idx="0"/>
          </p:cNvCxnSpPr>
          <p:nvPr/>
        </p:nvCxnSpPr>
        <p:spPr>
          <a:xfrm rot="5400000">
            <a:off x="1134162" y="3578085"/>
            <a:ext cx="1112875" cy="4926"/>
          </a:xfrm>
          <a:prstGeom prst="bentConnector3">
            <a:avLst>
              <a:gd name="adj1" fmla="val 50000"/>
            </a:avLst>
          </a:prstGeom>
          <a:ln w="12700">
            <a:solidFill>
              <a:schemeClr val="accent1"/>
            </a:solidFill>
            <a:prstDash val="solid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AutoShape 15"/>
          <p:cNvSpPr>
            <a:spLocks noChangeArrowheads="1"/>
          </p:cNvSpPr>
          <p:nvPr/>
        </p:nvSpPr>
        <p:spPr bwMode="auto">
          <a:xfrm>
            <a:off x="6067857" y="3762071"/>
            <a:ext cx="2571429" cy="514286"/>
          </a:xfrm>
          <a:prstGeom prst="roundRect">
            <a:avLst>
              <a:gd name="adj" fmla="val 16667"/>
            </a:avLst>
          </a:prstGeom>
          <a:solidFill>
            <a:srgbClr val="ECECEC"/>
          </a:solidFill>
          <a:ln w="28575">
            <a:noFill/>
            <a:round/>
            <a:headEnd/>
            <a:tailEnd/>
          </a:ln>
        </p:spPr>
        <p:txBody>
          <a:bodyPr vert="horz" wrap="square" lIns="65306" tIns="32653" rIns="65306" bIns="32653" numCol="1" anchor="ctr" anchorCtr="0" compatLnSpc="1">
            <a:prstTxWarp prst="textNoShape">
              <a:avLst/>
            </a:prstTxWarp>
          </a:bodyPr>
          <a:lstStyle/>
          <a:p>
            <a:pPr algn="ctr" defTabSz="653064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800" b="1" dirty="0">
                <a:solidFill>
                  <a:schemeClr val="tx2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НЕКОММЕРЧЕСКИЕ ОРГАНИЗАЦИИ</a:t>
            </a:r>
          </a:p>
          <a:p>
            <a:pPr algn="ctr" defTabSz="653064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800" b="1" dirty="0">
                <a:solidFill>
                  <a:schemeClr val="tx2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СПП СПб, </a:t>
            </a:r>
            <a:r>
              <a:rPr lang="ru-RU" altLang="ru-RU" sz="800" b="1" dirty="0" err="1" smtClean="0">
                <a:solidFill>
                  <a:schemeClr val="tx2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ЦКРи</a:t>
            </a:r>
            <a:r>
              <a:rPr lang="ru-RU" altLang="ru-RU" sz="800" b="1" dirty="0" smtClean="0">
                <a:solidFill>
                  <a:schemeClr val="tx2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altLang="ru-RU" sz="800" b="1" dirty="0">
                <a:solidFill>
                  <a:schemeClr val="tx2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др.</a:t>
            </a:r>
          </a:p>
        </p:txBody>
      </p:sp>
      <p:cxnSp>
        <p:nvCxnSpPr>
          <p:cNvPr id="55" name="Соединительная линия уступом 589"/>
          <p:cNvCxnSpPr>
            <a:stCxn id="8" idx="0"/>
            <a:endCxn id="65" idx="2"/>
          </p:cNvCxnSpPr>
          <p:nvPr/>
        </p:nvCxnSpPr>
        <p:spPr>
          <a:xfrm flipV="1">
            <a:off x="4445538" y="3019777"/>
            <a:ext cx="0" cy="1116946"/>
          </a:xfrm>
          <a:prstGeom prst="straightConnector1">
            <a:avLst/>
          </a:prstGeom>
          <a:ln w="12700">
            <a:solidFill>
              <a:schemeClr val="accent1"/>
            </a:solidFill>
            <a:prstDash val="solid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Соединительная линия уступом 589"/>
          <p:cNvCxnSpPr>
            <a:stCxn id="13" idx="0"/>
            <a:endCxn id="8" idx="2"/>
          </p:cNvCxnSpPr>
          <p:nvPr/>
        </p:nvCxnSpPr>
        <p:spPr>
          <a:xfrm flipV="1">
            <a:off x="4445538" y="4651009"/>
            <a:ext cx="0" cy="795639"/>
          </a:xfrm>
          <a:prstGeom prst="straightConnector1">
            <a:avLst/>
          </a:prstGeom>
          <a:ln w="12700">
            <a:solidFill>
              <a:schemeClr val="accent1"/>
            </a:solidFill>
            <a:prstDash val="solid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Соединительная линия уступом 589"/>
          <p:cNvCxnSpPr>
            <a:stCxn id="6" idx="0"/>
            <a:endCxn id="10" idx="2"/>
          </p:cNvCxnSpPr>
          <p:nvPr/>
        </p:nvCxnSpPr>
        <p:spPr>
          <a:xfrm flipH="1" flipV="1">
            <a:off x="1688136" y="4651272"/>
            <a:ext cx="4926" cy="182750"/>
          </a:xfrm>
          <a:prstGeom prst="straightConnector1">
            <a:avLst/>
          </a:prstGeom>
          <a:ln w="12700">
            <a:solidFill>
              <a:schemeClr val="accent1"/>
            </a:solidFill>
            <a:prstDash val="solid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Соединительная линия уступом 34"/>
          <p:cNvCxnSpPr>
            <a:stCxn id="135" idx="0"/>
            <a:endCxn id="136" idx="0"/>
          </p:cNvCxnSpPr>
          <p:nvPr/>
        </p:nvCxnSpPr>
        <p:spPr>
          <a:xfrm rot="16200000" flipH="1">
            <a:off x="5878177" y="4377123"/>
            <a:ext cx="9492" cy="2905580"/>
          </a:xfrm>
          <a:prstGeom prst="bentConnector3">
            <a:avLst>
              <a:gd name="adj1" fmla="val -1943226"/>
            </a:avLst>
          </a:prstGeom>
          <a:ln w="12700">
            <a:solidFill>
              <a:schemeClr val="accent1"/>
            </a:solidFill>
            <a:prstDash val="solid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Соединительная линия уступом 39"/>
          <p:cNvCxnSpPr>
            <a:stCxn id="6" idx="2"/>
            <a:endCxn id="135" idx="0"/>
          </p:cNvCxnSpPr>
          <p:nvPr/>
        </p:nvCxnSpPr>
        <p:spPr>
          <a:xfrm rot="16200000" flipH="1">
            <a:off x="2823168" y="4218202"/>
            <a:ext cx="476859" cy="2737071"/>
          </a:xfrm>
          <a:prstGeom prst="bentConnector3">
            <a:avLst>
              <a:gd name="adj1" fmla="val 61436"/>
            </a:avLst>
          </a:prstGeom>
          <a:ln w="12700">
            <a:solidFill>
              <a:schemeClr val="accent1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Соединительная линия уступом 589"/>
          <p:cNvCxnSpPr>
            <a:stCxn id="134" idx="0"/>
            <a:endCxn id="6" idx="2"/>
          </p:cNvCxnSpPr>
          <p:nvPr/>
        </p:nvCxnSpPr>
        <p:spPr>
          <a:xfrm flipV="1">
            <a:off x="1693061" y="5348308"/>
            <a:ext cx="0" cy="476860"/>
          </a:xfrm>
          <a:prstGeom prst="straightConnector1">
            <a:avLst/>
          </a:prstGeom>
          <a:ln w="12700">
            <a:solidFill>
              <a:schemeClr val="accent1"/>
            </a:solidFill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stCxn id="10" idx="3"/>
            <a:endCxn id="8" idx="1"/>
          </p:cNvCxnSpPr>
          <p:nvPr/>
        </p:nvCxnSpPr>
        <p:spPr>
          <a:xfrm flipV="1">
            <a:off x="2973850" y="4393866"/>
            <a:ext cx="185973" cy="263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Соединительная линия уступом 589"/>
          <p:cNvCxnSpPr/>
          <p:nvPr/>
        </p:nvCxnSpPr>
        <p:spPr>
          <a:xfrm flipV="1">
            <a:off x="3491880" y="2274626"/>
            <a:ext cx="0" cy="240538"/>
          </a:xfrm>
          <a:prstGeom prst="straightConnector1">
            <a:avLst/>
          </a:prstGeom>
          <a:ln w="12700">
            <a:solidFill>
              <a:schemeClr val="accent1"/>
            </a:solidFill>
            <a:prstDash val="solid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Соединительная линия уступом 589"/>
          <p:cNvCxnSpPr/>
          <p:nvPr/>
        </p:nvCxnSpPr>
        <p:spPr>
          <a:xfrm flipV="1">
            <a:off x="6372200" y="2273016"/>
            <a:ext cx="0" cy="228259"/>
          </a:xfrm>
          <a:prstGeom prst="straightConnector1">
            <a:avLst/>
          </a:prstGeom>
          <a:ln w="12700">
            <a:solidFill>
              <a:schemeClr val="accent1"/>
            </a:solidFill>
            <a:prstDash val="solid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Соединительная линия уступом 43"/>
          <p:cNvCxnSpPr>
            <a:stCxn id="167" idx="3"/>
            <a:endCxn id="41" idx="3"/>
          </p:cNvCxnSpPr>
          <p:nvPr/>
        </p:nvCxnSpPr>
        <p:spPr>
          <a:xfrm flipH="1">
            <a:off x="8639286" y="3366081"/>
            <a:ext cx="18876" cy="653133"/>
          </a:xfrm>
          <a:prstGeom prst="bentConnector3">
            <a:avLst>
              <a:gd name="adj1" fmla="val -1211062"/>
            </a:avLst>
          </a:prstGeom>
          <a:ln w="12700">
            <a:solidFill>
              <a:schemeClr val="accent1"/>
            </a:solidFill>
            <a:prstDash val="solid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639318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65125" y="50800"/>
            <a:ext cx="8496300" cy="621708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  <a:defRPr/>
            </a:pPr>
            <a:r>
              <a:rPr lang="ru-RU" dirty="0">
                <a:ea typeface="Times New Roman"/>
                <a:cs typeface="Arial" panose="020B0604020202020204" pitchFamily="34" charset="0"/>
              </a:rPr>
              <a:t>             </a:t>
            </a:r>
            <a:r>
              <a:rPr lang="ru-RU" sz="2000" b="1" dirty="0">
                <a:solidFill>
                  <a:schemeClr val="tx2"/>
                </a:solidFill>
                <a:ea typeface="Times New Roman"/>
                <a:cs typeface="Arial" panose="020B0604020202020204" pitchFamily="34" charset="0"/>
              </a:rPr>
              <a:t>Функции УК «Композитный кластер Санкт-Петербурга» </a:t>
            </a:r>
            <a:endParaRPr lang="ru-RU" sz="2000" dirty="0">
              <a:solidFill>
                <a:schemeClr val="tx2"/>
              </a:solidFill>
              <a:ea typeface="Times New Roman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  <a:defRPr/>
            </a:pPr>
            <a:r>
              <a:rPr lang="ru-RU" dirty="0">
                <a:ea typeface="Times New Roman"/>
                <a:cs typeface="Arial" panose="020B0604020202020204" pitchFamily="34" charset="0"/>
              </a:rPr>
              <a:t> </a:t>
            </a:r>
            <a:endParaRPr lang="ru-RU" sz="1600" dirty="0">
              <a:ea typeface="Times New Roman"/>
              <a:cs typeface="Arial" panose="020B0604020202020204" pitchFamily="34" charset="0"/>
            </a:endParaRPr>
          </a:p>
          <a:p>
            <a:pPr marL="342900" indent="-342900">
              <a:spcAft>
                <a:spcPts val="0"/>
              </a:spcAft>
              <a:buFont typeface="Symbol"/>
              <a:buChar char=""/>
              <a:defRPr/>
            </a:pPr>
            <a:r>
              <a:rPr lang="ru-RU" sz="2000" dirty="0">
                <a:ea typeface="Times New Roman"/>
                <a:cs typeface="Arial" panose="020B0604020202020204" pitchFamily="34" charset="0"/>
              </a:rPr>
              <a:t>Организует текущую деятельность кластера</a:t>
            </a:r>
          </a:p>
          <a:p>
            <a:pPr marL="342900" indent="-342900">
              <a:spcAft>
                <a:spcPts val="0"/>
              </a:spcAft>
              <a:buFont typeface="Symbol"/>
              <a:buChar char=""/>
              <a:defRPr/>
            </a:pPr>
            <a:r>
              <a:rPr lang="ru-RU" sz="2000" dirty="0">
                <a:ea typeface="Times New Roman"/>
                <a:cs typeface="Arial" panose="020B0604020202020204" pitchFamily="34" charset="0"/>
              </a:rPr>
              <a:t>Осуществляет координацию деятельности участников кластера</a:t>
            </a:r>
          </a:p>
          <a:p>
            <a:pPr marL="342900" indent="-342900">
              <a:spcAft>
                <a:spcPts val="0"/>
              </a:spcAft>
              <a:buFont typeface="Symbol"/>
              <a:buChar char=""/>
              <a:defRPr/>
            </a:pPr>
            <a:r>
              <a:rPr lang="ru-RU" sz="2000" dirty="0">
                <a:ea typeface="Times New Roman"/>
                <a:cs typeface="Arial" panose="020B0604020202020204" pitchFamily="34" charset="0"/>
              </a:rPr>
              <a:t>Руководит работой рабочих групп</a:t>
            </a:r>
          </a:p>
          <a:p>
            <a:pPr marL="342900" indent="-342900">
              <a:spcAft>
                <a:spcPts val="0"/>
              </a:spcAft>
              <a:buFont typeface="Symbol"/>
              <a:buChar char=""/>
              <a:defRPr/>
            </a:pPr>
            <a:r>
              <a:rPr lang="ru-RU" sz="2000" dirty="0">
                <a:ea typeface="Times New Roman"/>
                <a:cs typeface="Arial" panose="020B0604020202020204" pitchFamily="34" charset="0"/>
              </a:rPr>
              <a:t>Готовит проведение заседаний Совета директоров кластера</a:t>
            </a:r>
          </a:p>
          <a:p>
            <a:pPr marL="342900" indent="-342900">
              <a:spcAft>
                <a:spcPts val="0"/>
              </a:spcAft>
              <a:buFont typeface="Symbol"/>
              <a:buChar char=""/>
              <a:defRPr/>
            </a:pPr>
            <a:r>
              <a:rPr lang="ru-RU" sz="2000" dirty="0">
                <a:ea typeface="Times New Roman"/>
                <a:cs typeface="Arial" panose="020B0604020202020204" pitchFamily="34" charset="0"/>
              </a:rPr>
              <a:t>Участвует в определении приоритетных направлений деятельности и порядка финансирования программ и проектов кластера</a:t>
            </a:r>
          </a:p>
          <a:p>
            <a:pPr marL="342900" indent="-342900">
              <a:spcAft>
                <a:spcPts val="0"/>
              </a:spcAft>
              <a:buFont typeface="Symbol"/>
              <a:buChar char=""/>
              <a:defRPr/>
            </a:pPr>
            <a:r>
              <a:rPr lang="ru-RU" sz="2000" dirty="0">
                <a:ea typeface="Times New Roman"/>
                <a:cs typeface="Arial" panose="020B0604020202020204" pitchFamily="34" charset="0"/>
              </a:rPr>
              <a:t>Способствует привлечению средств, направляемых на реализацию программ кластера</a:t>
            </a:r>
          </a:p>
          <a:p>
            <a:pPr marL="342900" indent="-342900">
              <a:spcAft>
                <a:spcPts val="0"/>
              </a:spcAft>
              <a:buFont typeface="Symbol"/>
              <a:buChar char=""/>
              <a:defRPr/>
            </a:pPr>
            <a:r>
              <a:rPr lang="ru-RU" sz="2000" dirty="0">
                <a:ea typeface="Times New Roman"/>
                <a:cs typeface="Arial" panose="020B0604020202020204" pitchFamily="34" charset="0"/>
              </a:rPr>
              <a:t>Проводит первичный сбор информации по потенциальным проектам, возможностям и потребностям участников кластера</a:t>
            </a:r>
          </a:p>
          <a:p>
            <a:pPr marL="342900" indent="-342900">
              <a:spcAft>
                <a:spcPts val="0"/>
              </a:spcAft>
              <a:buFont typeface="Symbol"/>
              <a:buChar char=""/>
              <a:defRPr/>
            </a:pPr>
            <a:r>
              <a:rPr lang="ru-RU" sz="2000" dirty="0">
                <a:ea typeface="Times New Roman"/>
                <a:cs typeface="Arial" panose="020B0604020202020204" pitchFamily="34" charset="0"/>
              </a:rPr>
              <a:t>Организует маркетинговую работу</a:t>
            </a:r>
          </a:p>
          <a:p>
            <a:pPr marL="342900" indent="-342900">
              <a:spcAft>
                <a:spcPts val="0"/>
              </a:spcAft>
              <a:buFont typeface="Symbol"/>
              <a:buChar char=""/>
              <a:defRPr/>
            </a:pPr>
            <a:r>
              <a:rPr lang="ru-RU" sz="2000" dirty="0">
                <a:ea typeface="Times New Roman"/>
                <a:cs typeface="Arial" panose="020B0604020202020204" pitchFamily="34" charset="0"/>
              </a:rPr>
              <a:t>Несет представительские функции</a:t>
            </a:r>
          </a:p>
          <a:p>
            <a:pPr marL="342900" indent="-342900">
              <a:spcAft>
                <a:spcPts val="0"/>
              </a:spcAft>
              <a:buFont typeface="Symbol"/>
              <a:buChar char=""/>
              <a:defRPr/>
            </a:pPr>
            <a:r>
              <a:rPr lang="ru-RU" sz="2000" dirty="0">
                <a:ea typeface="Times New Roman"/>
                <a:cs typeface="Arial" panose="020B0604020202020204" pitchFamily="34" charset="0"/>
              </a:rPr>
              <a:t>Изучает возможности внешнего финансирования и участия в </a:t>
            </a:r>
            <a:r>
              <a:rPr lang="ru-RU" sz="2000" dirty="0" err="1">
                <a:ea typeface="Times New Roman"/>
                <a:cs typeface="Arial" panose="020B0604020202020204" pitchFamily="34" charset="0"/>
              </a:rPr>
              <a:t>гос</a:t>
            </a:r>
            <a:r>
              <a:rPr lang="ru-RU" sz="2000" dirty="0" smtClean="0">
                <a:ea typeface="Times New Roman"/>
                <a:cs typeface="Arial" panose="020B0604020202020204" pitchFamily="34" charset="0"/>
              </a:rPr>
              <a:t>. программах</a:t>
            </a:r>
            <a:endParaRPr lang="ru-RU" sz="2000" dirty="0">
              <a:ea typeface="Times New Roman"/>
              <a:cs typeface="Arial" panose="020B0604020202020204" pitchFamily="34" charset="0"/>
            </a:endParaRPr>
          </a:p>
          <a:p>
            <a:pPr marL="342900" indent="-342900">
              <a:spcAft>
                <a:spcPts val="0"/>
              </a:spcAft>
              <a:buFont typeface="Symbol"/>
              <a:buChar char=""/>
              <a:defRPr/>
            </a:pPr>
            <a:r>
              <a:rPr lang="ru-RU" sz="2000" dirty="0" smtClean="0">
                <a:ea typeface="Times New Roman"/>
                <a:cs typeface="Arial" panose="020B0604020202020204" pitchFamily="34" charset="0"/>
              </a:rPr>
              <a:t>Ведет </a:t>
            </a:r>
            <a:r>
              <a:rPr lang="ru-RU" sz="2000" dirty="0">
                <a:ea typeface="Times New Roman"/>
                <a:cs typeface="Arial" panose="020B0604020202020204" pitchFamily="34" charset="0"/>
              </a:rPr>
              <a:t>информационную работу со СМИ, в </a:t>
            </a:r>
            <a:r>
              <a:rPr lang="ru-RU" sz="2000" dirty="0" smtClean="0">
                <a:ea typeface="Times New Roman"/>
                <a:cs typeface="Arial" panose="020B0604020202020204" pitchFamily="34" charset="0"/>
              </a:rPr>
              <a:t>т.ч. </a:t>
            </a:r>
            <a:r>
              <a:rPr lang="ru-RU" sz="2000" dirty="0">
                <a:ea typeface="Times New Roman"/>
                <a:cs typeface="Arial" panose="020B0604020202020204" pitchFamily="34" charset="0"/>
              </a:rPr>
              <a:t>посредством ведения сайта</a:t>
            </a:r>
          </a:p>
          <a:p>
            <a:pPr marL="342900" indent="-342900">
              <a:spcAft>
                <a:spcPts val="0"/>
              </a:spcAft>
              <a:buFont typeface="Symbol"/>
              <a:buChar char=""/>
              <a:defRPr/>
            </a:pPr>
            <a:r>
              <a:rPr lang="ru-RU" sz="2000" dirty="0">
                <a:ea typeface="Times New Roman"/>
                <a:cs typeface="Arial" panose="020B0604020202020204" pitchFamily="34" charset="0"/>
              </a:rPr>
              <a:t>Взаимодействие с региональными органами власти </a:t>
            </a:r>
          </a:p>
          <a:p>
            <a:pPr marL="342900" indent="-342900">
              <a:spcAft>
                <a:spcPts val="0"/>
              </a:spcAft>
              <a:buFont typeface="Symbol"/>
              <a:buChar char=""/>
              <a:defRPr/>
            </a:pPr>
            <a:r>
              <a:rPr lang="ru-RU" sz="2000" dirty="0">
                <a:ea typeface="Times New Roman"/>
                <a:cs typeface="Arial" panose="020B0604020202020204" pitchFamily="34" charset="0"/>
              </a:rPr>
              <a:t>Участие в публичных мероприятиях по профильной теме</a:t>
            </a:r>
          </a:p>
        </p:txBody>
      </p:sp>
    </p:spTree>
    <p:extLst>
      <p:ext uri="{BB962C8B-B14F-4D97-AF65-F5344CB8AC3E}">
        <p14:creationId xmlns:p14="http://schemas.microsoft.com/office/powerpoint/2010/main" xmlns="" val="796812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2988" y="548680"/>
            <a:ext cx="7200900" cy="526297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chemeClr val="tx2"/>
                </a:solidFill>
              </a:rPr>
              <a:t>        Научно-технический совет</a:t>
            </a:r>
          </a:p>
          <a:p>
            <a:pPr>
              <a:defRPr/>
            </a:pPr>
            <a:endParaRPr lang="ru-RU" sz="2800" b="1" dirty="0">
              <a:solidFill>
                <a:schemeClr val="tx2"/>
              </a:solidFill>
            </a:endParaRPr>
          </a:p>
          <a:p>
            <a:pPr>
              <a:defRPr/>
            </a:pPr>
            <a:r>
              <a:rPr lang="ru-RU" sz="2000" dirty="0"/>
              <a:t>Постоянно действующий консультативный орган, образованный в целях научно-методологического, информационно-аналитического и экспертного обеспечения деятельности Кластера.</a:t>
            </a:r>
          </a:p>
          <a:p>
            <a:pPr>
              <a:defRPr/>
            </a:pPr>
            <a:r>
              <a:rPr lang="ru-RU" sz="2000" dirty="0"/>
              <a:t>Состав Научно-технического совета утверждается Советом Композитного </a:t>
            </a:r>
            <a:r>
              <a:rPr lang="ru-RU" sz="2000" dirty="0" smtClean="0"/>
              <a:t>Кластера.</a:t>
            </a:r>
            <a:endParaRPr lang="ru-RU" sz="2000" dirty="0"/>
          </a:p>
          <a:p>
            <a:pPr>
              <a:defRPr/>
            </a:pPr>
            <a:r>
              <a:rPr lang="ru-RU" sz="2000" dirty="0"/>
              <a:t> Функции:</a:t>
            </a:r>
          </a:p>
          <a:p>
            <a:pPr>
              <a:defRPr/>
            </a:pPr>
            <a:r>
              <a:rPr lang="ru-RU" sz="2000" dirty="0"/>
              <a:t>-    Научно-техническая экспертиза</a:t>
            </a:r>
          </a:p>
          <a:p>
            <a:pPr marL="342900" indent="-342900">
              <a:buFontTx/>
              <a:buChar char="-"/>
              <a:defRPr/>
            </a:pPr>
            <a:r>
              <a:rPr lang="ru-RU" sz="2000" dirty="0"/>
              <a:t>Технико-экономическая экспертиза</a:t>
            </a:r>
          </a:p>
          <a:p>
            <a:pPr marL="342900" indent="-342900">
              <a:buFontTx/>
              <a:buChar char="-"/>
              <a:defRPr/>
            </a:pPr>
            <a:r>
              <a:rPr lang="ru-RU" sz="2000" dirty="0"/>
              <a:t>Проведение научно-технических семинаров</a:t>
            </a:r>
          </a:p>
          <a:p>
            <a:pPr marL="342900" indent="-342900">
              <a:buFontTx/>
              <a:buChar char="-"/>
              <a:defRPr/>
            </a:pPr>
            <a:r>
              <a:rPr lang="ru-RU" sz="2000" dirty="0"/>
              <a:t>Информирование о научных заделах</a:t>
            </a:r>
          </a:p>
          <a:p>
            <a:pPr marL="342900" indent="-342900">
              <a:buFontTx/>
              <a:buChar char="-"/>
              <a:defRPr/>
            </a:pPr>
            <a:r>
              <a:rPr lang="ru-RU" sz="2000" dirty="0"/>
              <a:t>Сбор предложений по участию в НИОКР</a:t>
            </a:r>
          </a:p>
          <a:p>
            <a:pPr marL="342900" indent="-342900">
              <a:buFontTx/>
              <a:buChar char="-"/>
              <a:defRPr/>
            </a:pPr>
            <a:r>
              <a:rPr lang="ru-RU" sz="2000" dirty="0"/>
              <a:t>Аналитическая деятельность по выявлению перспективных научно-технических направлений</a:t>
            </a:r>
          </a:p>
        </p:txBody>
      </p:sp>
    </p:spTree>
    <p:extLst>
      <p:ext uri="{BB962C8B-B14F-4D97-AF65-F5344CB8AC3E}">
        <p14:creationId xmlns:p14="http://schemas.microsoft.com/office/powerpoint/2010/main" xmlns="" val="2966267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#10;&lt;root reqver=&quot;21047&quot;&gt;&lt;version val=&quot;23051&quot;/&gt;&lt;CPresentation id=&quot;1&quot;&gt;&lt;m_precDefaultNumber&gt;&lt;m_bNumberIsYear val=&quot;1&quot;/&gt;&lt;m_chMinusSymbol&gt;-&lt;/m_chMinusSymbol&gt;&lt;m_chDecimalSymbol17909&gt;.&lt;/m_chDecimalSymbol17909&gt;&lt;m_nGroupingDigits17909 val=&quot;3&quot;/&gt;&lt;m_chGroupingSymbol17909&gt;,&lt;/m_chGroupingSymbol17909&gt;&lt;/m_precDefaultNumber&gt;&lt;m_precDefaultPercent&gt;&lt;m_bNumberIsYear val=&quot;1&quot;/&gt;&lt;m_chMinusSymbol&gt;-&lt;/m_chMinusSymbol&gt;&lt;m_chDecimalSymbol17909&gt;.&lt;/m_chDecimalSymbol17909&gt;&lt;m_nGroupingDigits17909 val=&quot;3&quot;/&gt;&lt;m_chGroupingSymbol17909&gt;,&lt;/m_chGroupingSymbol17909&gt;&lt;m_strSuffix17909&gt;%&lt;/m_strSuffix17909&gt;&lt;/m_precDefaultPercent&gt;&lt;m_precDefaultDate&gt;&lt;m_bNumberIsYear val=&quot;0&quot;/&gt;&lt;/m_precDefaultDate&gt;&lt;m_precDefaultYear&gt;&lt;m_bNumberIsYear val=&quot;0&quot;/&gt;&lt;/m_precDefaultYear&gt;&lt;m_precDefaultQuarter&gt;&lt;m_bNumberIsYear val=&quot;0&quot;/&gt;&lt;/m_precDefaultQuarter&gt;&lt;m_precDefaultMonth&gt;&lt;m_bNumberIsYear val=&quot;0&quot;/&gt;&lt;/m_precDefaultMonth&gt;&lt;m_precDefaultWeek&gt;&lt;m_bNumberIsYear val=&quot;0&quot;/&gt;&lt;/m_precDefaultWeek&gt;&lt;m_precDefaultDay&gt;&lt;m_bNumberIsYear val=&quot;0&quot;/&gt;&lt;/m_precDefaultDay&gt;&lt;m_mruColor&gt;&lt;m_vecMRU length=&quot;0&quot;/&gt;&lt;/m_mruColor&gt;&lt;/CPresentation&gt;&lt;/root&gt;"/>
  <p:tag name="THINKCELLUNDODONOTDELETE" val="0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седство">
  <a:themeElements>
    <a:clrScheme name="Другая 16">
      <a:dk1>
        <a:srgbClr val="1F497D"/>
      </a:dk1>
      <a:lt1>
        <a:sysClr val="window" lastClr="FFFFFF"/>
      </a:lt1>
      <a:dk2>
        <a:srgbClr val="1F497D"/>
      </a:dk2>
      <a:lt2>
        <a:srgbClr val="EEECE1"/>
      </a:lt2>
      <a:accent1>
        <a:srgbClr val="E36C09"/>
      </a:accent1>
      <a:accent2>
        <a:srgbClr val="F79646"/>
      </a:accent2>
      <a:accent3>
        <a:srgbClr val="E36C09"/>
      </a:accent3>
      <a:accent4>
        <a:srgbClr val="F79646"/>
      </a:accent4>
      <a:accent5>
        <a:srgbClr val="E36C09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седство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lank">
  <a:themeElements>
    <a:clrScheme name="PPT08_EN 2">
      <a:dk1>
        <a:srgbClr val="000000"/>
      </a:dk1>
      <a:lt1>
        <a:srgbClr val="FFFFFF"/>
      </a:lt1>
      <a:dk2>
        <a:srgbClr val="000000"/>
      </a:dk2>
      <a:lt2>
        <a:srgbClr val="626469"/>
      </a:lt2>
      <a:accent1>
        <a:srgbClr val="009530"/>
      </a:accent1>
      <a:accent2>
        <a:srgbClr val="B10043"/>
      </a:accent2>
      <a:accent3>
        <a:srgbClr val="FFFFFF"/>
      </a:accent3>
      <a:accent4>
        <a:srgbClr val="000000"/>
      </a:accent4>
      <a:accent5>
        <a:srgbClr val="AAC8AD"/>
      </a:accent5>
      <a:accent6>
        <a:srgbClr val="A0003C"/>
      </a:accent6>
      <a:hlink>
        <a:srgbClr val="42B4E6"/>
      </a:hlink>
      <a:folHlink>
        <a:srgbClr val="4FA600"/>
      </a:folHlink>
    </a:clrScheme>
    <a:fontScheme name="PPT08_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EAEAEA"/>
        </a:solidFill>
        <a:ln>
          <a:solidFill>
            <a:srgbClr val="EAEAEA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rgbClr val="9FA0A4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400" dirty="0" err="1" smtClean="0"/>
        </a:defPPr>
      </a:lstStyle>
    </a:txDef>
  </a:objectDefaults>
  <a:extraClrSchemeLst>
    <a:extraClrScheme>
      <a:clrScheme name="PPT08_EN 1">
        <a:dk1>
          <a:srgbClr val="FFFFFF"/>
        </a:dk1>
        <a:lt1>
          <a:srgbClr val="FFFFFF"/>
        </a:lt1>
        <a:dk2>
          <a:srgbClr val="B10043"/>
        </a:dk2>
        <a:lt2>
          <a:srgbClr val="FFFFFF"/>
        </a:lt2>
        <a:accent1>
          <a:srgbClr val="FFFFFF"/>
        </a:accent1>
        <a:accent2>
          <a:srgbClr val="B10043"/>
        </a:accent2>
        <a:accent3>
          <a:srgbClr val="D5AAB0"/>
        </a:accent3>
        <a:accent4>
          <a:srgbClr val="DADADA"/>
        </a:accent4>
        <a:accent5>
          <a:srgbClr val="FFFFFF"/>
        </a:accent5>
        <a:accent6>
          <a:srgbClr val="A0003C"/>
        </a:accent6>
        <a:hlink>
          <a:srgbClr val="42B4E6"/>
        </a:hlink>
        <a:folHlink>
          <a:srgbClr val="9FA0A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08_EN 2">
        <a:dk1>
          <a:srgbClr val="000000"/>
        </a:dk1>
        <a:lt1>
          <a:srgbClr val="FFFFFF"/>
        </a:lt1>
        <a:dk2>
          <a:srgbClr val="000000"/>
        </a:dk2>
        <a:lt2>
          <a:srgbClr val="626469"/>
        </a:lt2>
        <a:accent1>
          <a:srgbClr val="009530"/>
        </a:accent1>
        <a:accent2>
          <a:srgbClr val="B10043"/>
        </a:accent2>
        <a:accent3>
          <a:srgbClr val="FFFFFF"/>
        </a:accent3>
        <a:accent4>
          <a:srgbClr val="000000"/>
        </a:accent4>
        <a:accent5>
          <a:srgbClr val="AAC8AD"/>
        </a:accent5>
        <a:accent6>
          <a:srgbClr val="A0003C"/>
        </a:accent6>
        <a:hlink>
          <a:srgbClr val="42B4E6"/>
        </a:hlink>
        <a:folHlink>
          <a:srgbClr val="4FA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08_EN 3">
        <a:dk1>
          <a:srgbClr val="FFFFFF"/>
        </a:dk1>
        <a:lt1>
          <a:srgbClr val="FFFFFF"/>
        </a:lt1>
        <a:dk2>
          <a:srgbClr val="42B4E6"/>
        </a:dk2>
        <a:lt2>
          <a:srgbClr val="FFFFFF"/>
        </a:lt2>
        <a:accent1>
          <a:srgbClr val="FFFFFF"/>
        </a:accent1>
        <a:accent2>
          <a:srgbClr val="B10043"/>
        </a:accent2>
        <a:accent3>
          <a:srgbClr val="B0D6F0"/>
        </a:accent3>
        <a:accent4>
          <a:srgbClr val="DADADA"/>
        </a:accent4>
        <a:accent5>
          <a:srgbClr val="FFFFFF"/>
        </a:accent5>
        <a:accent6>
          <a:srgbClr val="A0003C"/>
        </a:accent6>
        <a:hlink>
          <a:srgbClr val="42B4E6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08_EN 4">
        <a:dk1>
          <a:srgbClr val="FFFFFF"/>
        </a:dk1>
        <a:lt1>
          <a:srgbClr val="FFFFFF"/>
        </a:lt1>
        <a:dk2>
          <a:srgbClr val="4FA600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B2D0AA"/>
        </a:accent3>
        <a:accent4>
          <a:srgbClr val="DADADA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08_EN 5">
        <a:dk1>
          <a:srgbClr val="FFFFFF"/>
        </a:dk1>
        <a:lt1>
          <a:srgbClr val="FFFFFF"/>
        </a:lt1>
        <a:dk2>
          <a:srgbClr val="009530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AAC8AD"/>
        </a:accent3>
        <a:accent4>
          <a:srgbClr val="DADADA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PPT08_EN 4">
    <a:dk1>
      <a:srgbClr val="FFFFFF"/>
    </a:dk1>
    <a:lt1>
      <a:srgbClr val="FFFFFF"/>
    </a:lt1>
    <a:dk2>
      <a:srgbClr val="4FA600"/>
    </a:dk2>
    <a:lt2>
      <a:srgbClr val="FFFFFF"/>
    </a:lt2>
    <a:accent1>
      <a:srgbClr val="FFFFFF"/>
    </a:accent1>
    <a:accent2>
      <a:srgbClr val="FFFFFF"/>
    </a:accent2>
    <a:accent3>
      <a:srgbClr val="B2D0AA"/>
    </a:accent3>
    <a:accent4>
      <a:srgbClr val="DADADA"/>
    </a:accent4>
    <a:accent5>
      <a:srgbClr val="FFFFFF"/>
    </a:accent5>
    <a:accent6>
      <a:srgbClr val="E7E7E7"/>
    </a:accent6>
    <a:hlink>
      <a:srgbClr val="FFFFFF"/>
    </a:hlink>
    <a:folHlink>
      <a:srgbClr val="FFFFF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5522</TotalTime>
  <Words>927</Words>
  <Application>Microsoft Office PowerPoint</Application>
  <PresentationFormat>Экран (4:3)</PresentationFormat>
  <Paragraphs>203</Paragraphs>
  <Slides>16</Slides>
  <Notes>2</Notes>
  <HiddenSlides>0</HiddenSlides>
  <MMClips>0</MMClips>
  <ScaleCrop>false</ScaleCrop>
  <HeadingPairs>
    <vt:vector size="6" baseType="variant"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9" baseType="lpstr">
      <vt:lpstr>Соседство</vt:lpstr>
      <vt:lpstr>blank</vt:lpstr>
      <vt:lpstr>think-cell Slide</vt:lpstr>
      <vt:lpstr>Слайд 1</vt:lpstr>
      <vt:lpstr>Стратегические  цели  Композитного Кластера Санкт-Петербурга</vt:lpstr>
      <vt:lpstr>Основные задачи Композитного Кластера Санкт-Петербурга</vt:lpstr>
      <vt:lpstr>Состав  участников Композитного кластера Санкт-Петербурга</vt:lpstr>
      <vt:lpstr>Характеристика  участников  Композитного кластера Санкт-Петербурга</vt:lpstr>
      <vt:lpstr>Функциональная карта территориального  Композитного кластера Санкт-Петербурга</vt:lpstr>
      <vt:lpstr>Слайд 7</vt:lpstr>
      <vt:lpstr>Слайд 8</vt:lpstr>
      <vt:lpstr>Слайд 9</vt:lpstr>
      <vt:lpstr>Перспективные рынки Композитного кластера Санкт-Петербурга</vt:lpstr>
      <vt:lpstr>Конкурентные преимущества и результаты внедрения пилотной продукции Композитного кластера Санкт-Петербурга</vt:lpstr>
      <vt:lpstr>Примеры пилотной продукции  Композитного кластера Санкт-Петербурга</vt:lpstr>
      <vt:lpstr>Слайд 13</vt:lpstr>
      <vt:lpstr>Слайд 14</vt:lpstr>
      <vt:lpstr>Слайд 15</vt:lpstr>
      <vt:lpstr>СПАСИБО   ЗА   ВНИМАНИЕ  !  Зазимко Вадим Николаевич  Генеральный директор ООО «УК» Композитный кластер Санкт-Петербурга»   </vt:lpstr>
    </vt:vector>
  </TitlesOfParts>
  <Company>Панацея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 кластеризации промышленности</dc:title>
  <dc:creator>Терновая ВВ</dc:creator>
  <cp:lastModifiedBy>Бухгалтерия</cp:lastModifiedBy>
  <cp:revision>1329</cp:revision>
  <cp:lastPrinted>2015-09-10T18:46:16Z</cp:lastPrinted>
  <dcterms:created xsi:type="dcterms:W3CDTF">2013-10-17T15:25:18Z</dcterms:created>
  <dcterms:modified xsi:type="dcterms:W3CDTF">2015-10-01T09:07:45Z</dcterms:modified>
</cp:coreProperties>
</file>